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388" r:id="rId2"/>
    <p:sldId id="391" r:id="rId3"/>
    <p:sldId id="389" r:id="rId4"/>
    <p:sldId id="385" r:id="rId5"/>
    <p:sldId id="386" r:id="rId6"/>
    <p:sldId id="387" r:id="rId7"/>
    <p:sldId id="381" r:id="rId8"/>
    <p:sldId id="365" r:id="rId9"/>
    <p:sldId id="382" r:id="rId10"/>
    <p:sldId id="383" r:id="rId11"/>
    <p:sldId id="318" r:id="rId12"/>
    <p:sldId id="373" r:id="rId13"/>
    <p:sldId id="374" r:id="rId14"/>
    <p:sldId id="375" r:id="rId15"/>
    <p:sldId id="376" r:id="rId16"/>
    <p:sldId id="377" r:id="rId17"/>
    <p:sldId id="378" r:id="rId18"/>
    <p:sldId id="379" r:id="rId19"/>
    <p:sldId id="380" r:id="rId20"/>
    <p:sldId id="323" r:id="rId21"/>
    <p:sldId id="357" r:id="rId22"/>
    <p:sldId id="361" r:id="rId23"/>
    <p:sldId id="352" r:id="rId24"/>
    <p:sldId id="366" r:id="rId25"/>
    <p:sldId id="354" r:id="rId26"/>
    <p:sldId id="355" r:id="rId27"/>
    <p:sldId id="370" r:id="rId28"/>
    <p:sldId id="372" r:id="rId29"/>
    <p:sldId id="339" r:id="rId30"/>
  </p:sldIdLst>
  <p:sldSz cx="9144000" cy="5143500" type="screen16x9"/>
  <p:notesSz cx="6858000" cy="9144000"/>
  <p:defaultTextStyle>
    <a:defPPr>
      <a:defRPr lang="zh-CN"/>
    </a:defPPr>
    <a:lvl1pPr algn="l" defTabSz="683895" rtl="0" fontAlgn="base">
      <a:spcBef>
        <a:spcPct val="0"/>
      </a:spcBef>
      <a:spcAft>
        <a:spcPct val="0"/>
      </a:spcAft>
      <a:defRPr sz="1300" kern="1200">
        <a:solidFill>
          <a:schemeClr val="tx1"/>
        </a:solidFill>
        <a:latin typeface="华文细黑" panose="02010600040101010101" pitchFamily="2" charset="-122"/>
        <a:ea typeface="宋体" panose="02010600030101010101" pitchFamily="2" charset="-122"/>
        <a:cs typeface="+mn-cs"/>
      </a:defRPr>
    </a:lvl1pPr>
    <a:lvl2pPr marL="341630" indent="116205" algn="l" defTabSz="683895" rtl="0" fontAlgn="base">
      <a:spcBef>
        <a:spcPct val="0"/>
      </a:spcBef>
      <a:spcAft>
        <a:spcPct val="0"/>
      </a:spcAft>
      <a:defRPr sz="1300" kern="1200">
        <a:solidFill>
          <a:schemeClr val="tx1"/>
        </a:solidFill>
        <a:latin typeface="华文细黑" panose="02010600040101010101" pitchFamily="2" charset="-122"/>
        <a:ea typeface="宋体" panose="02010600030101010101" pitchFamily="2" charset="-122"/>
        <a:cs typeface="+mn-cs"/>
      </a:defRPr>
    </a:lvl2pPr>
    <a:lvl3pPr marL="684530" indent="230505" algn="l" defTabSz="683895" rtl="0" fontAlgn="base">
      <a:spcBef>
        <a:spcPct val="0"/>
      </a:spcBef>
      <a:spcAft>
        <a:spcPct val="0"/>
      </a:spcAft>
      <a:defRPr sz="1300" kern="1200">
        <a:solidFill>
          <a:schemeClr val="tx1"/>
        </a:solidFill>
        <a:latin typeface="华文细黑" panose="02010600040101010101" pitchFamily="2" charset="-122"/>
        <a:ea typeface="宋体" panose="02010600030101010101" pitchFamily="2" charset="-122"/>
        <a:cs typeface="+mn-cs"/>
      </a:defRPr>
    </a:lvl3pPr>
    <a:lvl4pPr marL="1027430" indent="344805" algn="l" defTabSz="683895" rtl="0" fontAlgn="base">
      <a:spcBef>
        <a:spcPct val="0"/>
      </a:spcBef>
      <a:spcAft>
        <a:spcPct val="0"/>
      </a:spcAft>
      <a:defRPr sz="1300" kern="1200">
        <a:solidFill>
          <a:schemeClr val="tx1"/>
        </a:solidFill>
        <a:latin typeface="华文细黑" panose="02010600040101010101" pitchFamily="2" charset="-122"/>
        <a:ea typeface="宋体" panose="02010600030101010101" pitchFamily="2" charset="-122"/>
        <a:cs typeface="+mn-cs"/>
      </a:defRPr>
    </a:lvl4pPr>
    <a:lvl5pPr marL="1370330" indent="459105" algn="l" defTabSz="683895" rtl="0" fontAlgn="base">
      <a:spcBef>
        <a:spcPct val="0"/>
      </a:spcBef>
      <a:spcAft>
        <a:spcPct val="0"/>
      </a:spcAft>
      <a:defRPr sz="1300" kern="1200">
        <a:solidFill>
          <a:schemeClr val="tx1"/>
        </a:solidFill>
        <a:latin typeface="华文细黑" panose="02010600040101010101" pitchFamily="2" charset="-122"/>
        <a:ea typeface="宋体" panose="0201060003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宋体" panose="0201060003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宋体" panose="0201060003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宋体" panose="0201060003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0"/>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4A177"/>
    <a:srgbClr val="4F74B5"/>
    <a:srgbClr val="54B902"/>
    <a:srgbClr val="90DB05"/>
    <a:srgbClr val="F4DC4A"/>
    <a:srgbClr val="2E2E2E"/>
    <a:srgbClr val="255D6E"/>
    <a:srgbClr val="E448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4" autoAdjust="0"/>
    <p:restoredTop sz="94660"/>
  </p:normalViewPr>
  <p:slideViewPr>
    <p:cSldViewPr snapToGrid="0">
      <p:cViewPr varScale="1">
        <p:scale>
          <a:sx n="96" d="100"/>
          <a:sy n="96" d="100"/>
        </p:scale>
        <p:origin x="168" y="1096"/>
      </p:cViewPr>
      <p:guideLst>
        <p:guide orient="horz" pos="1620"/>
        <p:guide pos="2880"/>
      </p:guideLst>
    </p:cSldViewPr>
  </p:slideViewPr>
  <p:notesTextViewPr>
    <p:cViewPr>
      <p:scale>
        <a:sx n="1" d="1"/>
        <a:sy n="1" d="1"/>
      </p:scale>
      <p:origin x="0" y="0"/>
    </p:cViewPr>
  </p:notesTextViewPr>
  <p:sorterViewPr>
    <p:cViewPr>
      <p:scale>
        <a:sx n="114" d="100"/>
        <a:sy n="11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2021/6/8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165"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165" eaLnBrk="1" fontAlgn="auto" hangingPunct="1">
              <a:spcBef>
                <a:spcPts val="0"/>
              </a:spcBef>
              <a:spcAft>
                <a:spcPts val="0"/>
              </a:spcAft>
              <a:defRPr sz="1200">
                <a:latin typeface="+mn-lt"/>
                <a:ea typeface="+mn-ea"/>
              </a:defRPr>
            </a:lvl1pPr>
          </a:lstStyle>
          <a:p>
            <a:pPr>
              <a:defRPr/>
            </a:pPr>
            <a:fld id="{2FF835CB-63DC-4B39-9F14-1DAC38DC349D}" type="datetimeFigureOut">
              <a:rPr lang="zh-CN" altLang="en-US"/>
              <a:t>2021/6/8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165"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1A9F2265-7F7E-4252-8299-1C26391FC51C}"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defTabSz="683895" rtl="0" eaLnBrk="0" fontAlgn="base" hangingPunct="0">
      <a:spcBef>
        <a:spcPct val="30000"/>
      </a:spcBef>
      <a:spcAft>
        <a:spcPct val="0"/>
      </a:spcAft>
      <a:defRPr sz="900" kern="1200">
        <a:solidFill>
          <a:schemeClr val="tx1"/>
        </a:solidFill>
        <a:latin typeface="+mn-lt"/>
        <a:ea typeface="+mn-ea"/>
        <a:cs typeface="+mn-cs"/>
      </a:defRPr>
    </a:lvl1pPr>
    <a:lvl2pPr marL="341630" algn="l" defTabSz="683895" rtl="0" eaLnBrk="0" fontAlgn="base" hangingPunct="0">
      <a:spcBef>
        <a:spcPct val="30000"/>
      </a:spcBef>
      <a:spcAft>
        <a:spcPct val="0"/>
      </a:spcAft>
      <a:defRPr sz="900" kern="1200">
        <a:solidFill>
          <a:schemeClr val="tx1"/>
        </a:solidFill>
        <a:latin typeface="+mn-lt"/>
        <a:ea typeface="+mn-ea"/>
        <a:cs typeface="+mn-cs"/>
      </a:defRPr>
    </a:lvl2pPr>
    <a:lvl3pPr marL="684530" algn="l" defTabSz="683895" rtl="0" eaLnBrk="0" fontAlgn="base" hangingPunct="0">
      <a:spcBef>
        <a:spcPct val="30000"/>
      </a:spcBef>
      <a:spcAft>
        <a:spcPct val="0"/>
      </a:spcAft>
      <a:defRPr sz="900" kern="1200">
        <a:solidFill>
          <a:schemeClr val="tx1"/>
        </a:solidFill>
        <a:latin typeface="+mn-lt"/>
        <a:ea typeface="+mn-ea"/>
        <a:cs typeface="+mn-cs"/>
      </a:defRPr>
    </a:lvl3pPr>
    <a:lvl4pPr marL="1027430" algn="l" defTabSz="683895" rtl="0" eaLnBrk="0" fontAlgn="base" hangingPunct="0">
      <a:spcBef>
        <a:spcPct val="30000"/>
      </a:spcBef>
      <a:spcAft>
        <a:spcPct val="0"/>
      </a:spcAft>
      <a:defRPr sz="900" kern="1200">
        <a:solidFill>
          <a:schemeClr val="tx1"/>
        </a:solidFill>
        <a:latin typeface="+mn-lt"/>
        <a:ea typeface="+mn-ea"/>
        <a:cs typeface="+mn-cs"/>
      </a:defRPr>
    </a:lvl4pPr>
    <a:lvl5pPr marL="1370330" algn="l" defTabSz="683895" rtl="0" eaLnBrk="0" fontAlgn="base" hangingPunct="0">
      <a:spcBef>
        <a:spcPct val="30000"/>
      </a:spcBef>
      <a:spcAft>
        <a:spcPct val="0"/>
      </a:spcAft>
      <a:defRPr sz="900" kern="1200">
        <a:solidFill>
          <a:schemeClr val="tx1"/>
        </a:solidFill>
        <a:latin typeface="+mn-lt"/>
        <a:ea typeface="+mn-ea"/>
        <a:cs typeface="+mn-cs"/>
      </a:defRPr>
    </a:lvl5pPr>
    <a:lvl6pPr marL="1714500" algn="l" defTabSz="685165" rtl="0" eaLnBrk="1" latinLnBrk="0" hangingPunct="1">
      <a:defRPr sz="900" kern="1200">
        <a:solidFill>
          <a:schemeClr val="tx1"/>
        </a:solidFill>
        <a:latin typeface="+mn-lt"/>
        <a:ea typeface="+mn-ea"/>
        <a:cs typeface="+mn-cs"/>
      </a:defRPr>
    </a:lvl6pPr>
    <a:lvl7pPr marL="2057400" algn="l" defTabSz="685165" rtl="0" eaLnBrk="1" latinLnBrk="0" hangingPunct="1">
      <a:defRPr sz="900" kern="1200">
        <a:solidFill>
          <a:schemeClr val="tx1"/>
        </a:solidFill>
        <a:latin typeface="+mn-lt"/>
        <a:ea typeface="+mn-ea"/>
        <a:cs typeface="+mn-cs"/>
      </a:defRPr>
    </a:lvl7pPr>
    <a:lvl8pPr marL="2400300" algn="l" defTabSz="685165" rtl="0" eaLnBrk="1" latinLnBrk="0" hangingPunct="1">
      <a:defRPr sz="900" kern="1200">
        <a:solidFill>
          <a:schemeClr val="tx1"/>
        </a:solidFill>
        <a:latin typeface="+mn-lt"/>
        <a:ea typeface="+mn-ea"/>
        <a:cs typeface="+mn-cs"/>
      </a:defRPr>
    </a:lvl8pPr>
    <a:lvl9pPr marL="2743200" algn="l" defTabSz="68516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6B1056F8-AEFB-43AB-A6C8-C5125C48A1D0}" type="slidenum">
              <a:rPr lang="zh-CN" altLang="en-US" sz="1200">
                <a:latin typeface="Calibri" panose="020F0502020204030204" pitchFamily="34" charset="0"/>
                <a:ea typeface="宋体" panose="02010600030101010101" pitchFamily="2" charset="-122"/>
              </a:rPr>
              <a:t>1</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925D7266-397D-4676-A30D-F22247812F8D}" type="slidenum">
              <a:rPr lang="en-US" altLang="zh-CN" sz="1200">
                <a:latin typeface="Calibri" panose="020F0502020204030204" pitchFamily="34" charset="0"/>
                <a:ea typeface="微软雅黑" panose="020B0503020204020204" charset="-122"/>
              </a:rPr>
              <a:t>10</a:t>
            </a:fld>
            <a:endParaRPr lang="en-US" altLang="zh-CN" sz="1200">
              <a:latin typeface="Calibri" panose="020F0502020204030204" pitchFamily="34" charset="0"/>
              <a:ea typeface="微软雅黑" panose="020B050302020402020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6B1056F8-AEFB-43AB-A6C8-C5125C48A1D0}" type="slidenum">
              <a:rPr lang="zh-CN" altLang="en-US" sz="1200">
                <a:latin typeface="Calibri" panose="020F0502020204030204" pitchFamily="34" charset="0"/>
                <a:ea typeface="宋体" panose="02010600030101010101" pitchFamily="2" charset="-122"/>
              </a:rPr>
              <a:t>11</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12</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13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14</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15</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16</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17</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18</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19</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4CAE6787-82DA-4DB1-87BC-931312269C3E}" type="slidenum">
              <a:rPr lang="zh-CN" altLang="en-US" sz="1200">
                <a:latin typeface="Calibri" panose="020F0502020204030204" pitchFamily="34" charset="0"/>
                <a:ea typeface="宋体" panose="02010600030101010101" pitchFamily="2" charset="-122"/>
              </a:rPr>
              <a:t>2</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20</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21</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22</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23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24</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25</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26</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27</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28</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D9DF7C2F-F7BA-469F-A5D7-832B06B4A06C}" type="slidenum">
              <a:rPr lang="en-US" altLang="zh-CN" sz="1200">
                <a:latin typeface="Calibri" panose="020F0502020204030204" pitchFamily="34" charset="0"/>
              </a:rPr>
              <a:t>29</a:t>
            </a:fld>
            <a:endParaRPr lang="en-US" altLang="zh-CN"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6B1056F8-AEFB-43AB-A6C8-C5125C48A1D0}" type="slidenum">
              <a:rPr lang="zh-CN" altLang="en-US" sz="1200">
                <a:latin typeface="Calibri" panose="020F0502020204030204" pitchFamily="34" charset="0"/>
                <a:ea typeface="宋体" panose="02010600030101010101" pitchFamily="2" charset="-122"/>
              </a:rPr>
              <a:t>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4</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25629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27779C1E-FD7A-48C6-A8CD-F3F60916B59C}" type="slidenum">
              <a:rPr lang="zh-CN" altLang="en-US" sz="1200">
                <a:latin typeface="Calibri" panose="020F0502020204030204" pitchFamily="34" charset="0"/>
                <a:ea typeface="宋体" panose="02010600030101010101" pitchFamily="2" charset="-122"/>
              </a:rPr>
              <a:t>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29110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6B1056F8-AEFB-43AB-A6C8-C5125C48A1D0}" type="slidenum">
              <a:rPr lang="zh-CN" altLang="en-US" sz="1200">
                <a:latin typeface="Calibri" panose="020F0502020204030204" pitchFamily="34" charset="0"/>
                <a:ea typeface="宋体" panose="02010600030101010101" pitchFamily="2" charset="-122"/>
              </a:rPr>
              <a:t>6</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fld id="{4CAE6787-82DA-4DB1-87BC-931312269C3E}" type="slidenum">
              <a:rPr lang="zh-CN" altLang="en-US" sz="1200">
                <a:latin typeface="Calibri" panose="020F0502020204030204" pitchFamily="34" charset="0"/>
                <a:ea typeface="宋体" panose="02010600030101010101" pitchFamily="2" charset="-122"/>
              </a:rPr>
              <a:t>7</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9F2265-7F7E-4252-8299-1C26391FC51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9F2265-7F7E-4252-8299-1C26391FC51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a:spLocks noChangeArrowheads="1"/>
          </p:cNvSpPr>
          <p:nvPr userDrawn="1"/>
        </p:nvSpPr>
        <p:spPr bwMode="auto">
          <a:xfrm>
            <a:off x="2722563" y="320675"/>
            <a:ext cx="3698875" cy="400050"/>
          </a:xfrm>
          <a:prstGeom prst="rect">
            <a:avLst/>
          </a:prstGeom>
          <a:noFill/>
          <a:ln>
            <a:noFill/>
          </a:ln>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defRPr/>
            </a:pPr>
            <a:r>
              <a:rPr lang="en-US" altLang="zh-CN" sz="2000">
                <a:solidFill>
                  <a:schemeClr val="bg1"/>
                </a:solidFill>
              </a:rPr>
              <a:t>ADD YOUR TITLE HERE</a:t>
            </a:r>
            <a:endParaRPr lang="zh-CN" altLang="en-US" sz="2000">
              <a:solidFill>
                <a:schemeClr val="bg1"/>
              </a:solidFill>
            </a:endParaRPr>
          </a:p>
        </p:txBody>
      </p:sp>
      <p:sp>
        <p:nvSpPr>
          <p:cNvPr id="4" name="Content Placeholder 2"/>
          <p:cNvSpPr txBox="1"/>
          <p:nvPr userDrawn="1"/>
        </p:nvSpPr>
        <p:spPr>
          <a:xfrm>
            <a:off x="898525" y="766763"/>
            <a:ext cx="7137400" cy="3222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spcAft>
                <a:spcPts val="0"/>
              </a:spcAft>
              <a:buFont typeface="Arial" panose="020B0604020202020204"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a:spLocks noChangeArrowheads="1"/>
          </p:cNvSpPr>
          <p:nvPr userDrawn="1"/>
        </p:nvSpPr>
        <p:spPr bwMode="auto">
          <a:xfrm>
            <a:off x="2722563" y="479425"/>
            <a:ext cx="3698875" cy="400050"/>
          </a:xfrm>
          <a:prstGeom prst="rect">
            <a:avLst/>
          </a:prstGeom>
          <a:noFill/>
          <a:ln>
            <a:noFill/>
          </a:ln>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defRPr/>
            </a:pPr>
            <a:r>
              <a:rPr lang="en-US" altLang="zh-CN" sz="2000">
                <a:solidFill>
                  <a:schemeClr val="bg1"/>
                </a:solidFill>
              </a:rPr>
              <a:t>ADD YOUR TITLE HERE</a:t>
            </a:r>
            <a:endParaRPr lang="zh-CN" altLang="en-US" sz="2000">
              <a:solidFill>
                <a:schemeClr val="bg1"/>
              </a:solidFill>
            </a:endParaRPr>
          </a:p>
        </p:txBody>
      </p:sp>
      <p:sp>
        <p:nvSpPr>
          <p:cNvPr id="4" name="Content Placeholder 2"/>
          <p:cNvSpPr txBox="1"/>
          <p:nvPr userDrawn="1"/>
        </p:nvSpPr>
        <p:spPr>
          <a:xfrm>
            <a:off x="898525" y="954088"/>
            <a:ext cx="7137400" cy="3222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spcAft>
                <a:spcPts val="0"/>
              </a:spcAft>
              <a:buFont typeface="Arial" panose="020B0604020202020204"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6D15884E-D762-410B-8B90-6ABD32A4511E}" type="datetimeFigureOut">
              <a:rPr lang="zh-CN" altLang="en-US"/>
              <a:t>2021/6/8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18D5EE35-E0C8-4ECA-99FD-7452C139E837}" type="slidenum">
              <a:rPr lang="zh-CN" altLang="en-US"/>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165"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3C103EA1-E3AC-46D9-89E7-9E78F244AB3B}" type="datetimeFigureOut">
              <a:rPr lang="zh-CN" altLang="en-US"/>
              <a:t>2021/6/8</a:t>
            </a:fld>
            <a:endParaRPr lang="zh-CN" alt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165"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lstStyle>
            <a:lvl1pPr algn="r">
              <a:defRPr sz="900">
                <a:solidFill>
                  <a:srgbClr val="898989"/>
                </a:solidFill>
                <a:ea typeface="华文细黑" panose="02010600040101010101" pitchFamily="2" charset="-122"/>
              </a:defRPr>
            </a:lvl1pPr>
          </a:lstStyle>
          <a:p>
            <a:fld id="{A1CDCC0B-E8A0-4FC7-A89C-7146B48239EC}"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5pPr>
      <a:lvl6pPr marL="4572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6pPr>
      <a:lvl7pPr marL="9144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7pPr>
      <a:lvl8pPr marL="13716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8pPr>
      <a:lvl9pPr marL="18288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80368" y="733425"/>
            <a:ext cx="5787232" cy="1958500"/>
          </a:xfrm>
          <a:prstGeom prst="rect">
            <a:avLst/>
          </a:prstGeom>
          <a:solidFill>
            <a:srgbClr val="64A177"/>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zh-CN" altLang="en-US" sz="1015" dirty="0">
              <a:solidFill>
                <a:schemeClr val="bg1"/>
              </a:solidFill>
            </a:endParaRPr>
          </a:p>
        </p:txBody>
      </p:sp>
      <p:sp>
        <p:nvSpPr>
          <p:cNvPr id="9" name="文本框 8"/>
          <p:cNvSpPr txBox="1">
            <a:spLocks noChangeAspect="1" noChangeArrowheads="1"/>
          </p:cNvSpPr>
          <p:nvPr/>
        </p:nvSpPr>
        <p:spPr bwMode="auto">
          <a:xfrm>
            <a:off x="1723548" y="1289200"/>
            <a:ext cx="56969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48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The Interview</a:t>
            </a:r>
          </a:p>
        </p:txBody>
      </p:sp>
      <p:cxnSp>
        <p:nvCxnSpPr>
          <p:cNvPr id="16" name="直接连接符 15"/>
          <p:cNvCxnSpPr/>
          <p:nvPr/>
        </p:nvCxnSpPr>
        <p:spPr>
          <a:xfrm flipV="1">
            <a:off x="3610954" y="2256802"/>
            <a:ext cx="191135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a:spLocks noChangeAspect="1" noChangeArrowheads="1"/>
          </p:cNvSpPr>
          <p:nvPr/>
        </p:nvSpPr>
        <p:spPr bwMode="auto">
          <a:xfrm>
            <a:off x="535232" y="3216150"/>
            <a:ext cx="569690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1800" dirty="0">
                <a:latin typeface="Times New Roman" panose="02020603050405020304" pitchFamily="18" charset="0"/>
                <a:ea typeface="微软雅黑" panose="020B0503020204020204" charset="-122"/>
                <a:cs typeface="Times New Roman" panose="02020603050405020304" pitchFamily="18" charset="0"/>
              </a:rPr>
              <a:t>Group Member</a:t>
            </a:r>
            <a:r>
              <a:rPr lang="zh-CN" altLang="en-US" sz="18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1800" dirty="0">
              <a:latin typeface="Times New Roman" panose="02020603050405020304" pitchFamily="18" charset="0"/>
              <a:ea typeface="微软雅黑" panose="020B0503020204020204" charset="-122"/>
              <a:cs typeface="Times New Roman" panose="02020603050405020304" pitchFamily="18" charset="0"/>
            </a:endParaRPr>
          </a:p>
          <a:p>
            <a:r>
              <a:rPr lang="zh-CN" altLang="en-US" sz="1800" dirty="0">
                <a:latin typeface="Times New Roman" panose="02020603050405020304" pitchFamily="18" charset="0"/>
                <a:ea typeface="微软雅黑" panose="020B0503020204020204" charset="-122"/>
                <a:cs typeface="Times New Roman" panose="02020603050405020304" pitchFamily="18" charset="0"/>
              </a:rPr>
              <a:t>容逸朗</a:t>
            </a:r>
            <a:r>
              <a:rPr lang="en-US" altLang="zh-CN" sz="1800" dirty="0">
                <a:latin typeface="Times New Roman" panose="02020603050405020304" pitchFamily="18" charset="0"/>
                <a:ea typeface="微软雅黑" panose="020B0503020204020204" charset="-122"/>
                <a:cs typeface="Times New Roman" panose="02020603050405020304" pitchFamily="18" charset="0"/>
              </a:rPr>
              <a:t>	Related Background</a:t>
            </a:r>
          </a:p>
          <a:p>
            <a:r>
              <a:rPr lang="zh-CN" altLang="en-US" sz="1800" dirty="0">
                <a:latin typeface="Times New Roman" panose="02020603050405020304" pitchFamily="18" charset="0"/>
                <a:ea typeface="微软雅黑" panose="020B0503020204020204" charset="-122"/>
                <a:cs typeface="Times New Roman" panose="02020603050405020304" pitchFamily="18" charset="0"/>
              </a:rPr>
              <a:t>龙锐 </a:t>
            </a:r>
            <a:r>
              <a:rPr lang="en-US" altLang="zh-CN" sz="1800" dirty="0">
                <a:latin typeface="Times New Roman" panose="02020603050405020304" pitchFamily="18" charset="0"/>
                <a:ea typeface="微软雅黑" panose="020B0503020204020204" charset="-122"/>
                <a:cs typeface="Times New Roman" panose="02020603050405020304" pitchFamily="18" charset="0"/>
              </a:rPr>
              <a:t>		Text Organization</a:t>
            </a:r>
          </a:p>
          <a:p>
            <a:r>
              <a:rPr lang="zh-CN" altLang="en-US" sz="1800" dirty="0">
                <a:latin typeface="Times New Roman" panose="02020603050405020304" pitchFamily="18" charset="0"/>
                <a:ea typeface="微软雅黑" panose="020B0503020204020204" charset="-122"/>
                <a:cs typeface="Times New Roman" panose="02020603050405020304" pitchFamily="18" charset="0"/>
              </a:rPr>
              <a:t>王卓 </a:t>
            </a:r>
            <a:r>
              <a:rPr lang="en-US" altLang="zh-CN" sz="1800" dirty="0">
                <a:latin typeface="Times New Roman" panose="02020603050405020304" pitchFamily="18" charset="0"/>
                <a:ea typeface="微软雅黑" panose="020B0503020204020204" charset="-122"/>
                <a:cs typeface="Times New Roman" panose="02020603050405020304" pitchFamily="18" charset="0"/>
              </a:rPr>
              <a:t>		Language points, sentences</a:t>
            </a:r>
          </a:p>
          <a:p>
            <a:r>
              <a:rPr lang="zh-CN" altLang="en-US" sz="1800" dirty="0">
                <a:latin typeface="Times New Roman" panose="02020603050405020304" pitchFamily="18" charset="0"/>
                <a:ea typeface="微软雅黑" panose="020B0503020204020204" charset="-122"/>
                <a:cs typeface="Times New Roman" panose="02020603050405020304" pitchFamily="18" charset="0"/>
              </a:rPr>
              <a:t>张晨阳 </a:t>
            </a:r>
            <a:r>
              <a:rPr lang="en-US" altLang="zh-CN" sz="1800" dirty="0">
                <a:latin typeface="Times New Roman" panose="02020603050405020304" pitchFamily="18" charset="0"/>
                <a:ea typeface="微软雅黑" panose="020B0503020204020204" charset="-122"/>
                <a:cs typeface="Times New Roman" panose="02020603050405020304" pitchFamily="18" charset="0"/>
              </a:rPr>
              <a:t>	Language points, sentences</a:t>
            </a:r>
          </a:p>
        </p:txBody>
      </p:sp>
      <p:pic>
        <p:nvPicPr>
          <p:cNvPr id="8" name="图片 9"/>
          <p:cNvPicPr>
            <a:picLocks noChangeAspect="1"/>
          </p:cNvPicPr>
          <p:nvPr/>
        </p:nvPicPr>
        <p:blipFill rotWithShape="1">
          <a:blip r:embed="rId4">
            <a:extLst>
              <a:ext uri="{28A0092B-C50C-407E-A947-70E740481C1C}">
                <a14:useLocalDpi xmlns:a14="http://schemas.microsoft.com/office/drawing/2010/main" val="0"/>
              </a:ext>
            </a:extLst>
          </a:blip>
          <a:srcRect l="46397" t="26163" r="3708" b="37684"/>
          <a:stretch>
            <a:fillRect/>
          </a:stretch>
        </p:blipFill>
        <p:spPr bwMode="auto">
          <a:xfrm>
            <a:off x="6358071" y="2763407"/>
            <a:ext cx="2785929" cy="238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4"/>
          <p:cNvGrpSpPr/>
          <p:nvPr/>
        </p:nvGrpSpPr>
        <p:grpSpPr bwMode="auto">
          <a:xfrm>
            <a:off x="6212975" y="1866942"/>
            <a:ext cx="2576830" cy="2438266"/>
            <a:chOff x="6416711" y="1659316"/>
            <a:chExt cx="2577484" cy="2437458"/>
          </a:xfrm>
        </p:grpSpPr>
        <p:sp>
          <p:nvSpPr>
            <p:cNvPr id="29731" name="Rectangle 23"/>
            <p:cNvSpPr>
              <a:spLocks noChangeArrowheads="1"/>
            </p:cNvSpPr>
            <p:nvPr/>
          </p:nvSpPr>
          <p:spPr bwMode="auto">
            <a:xfrm>
              <a:off x="6416711" y="3451828"/>
              <a:ext cx="2577484" cy="644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800" dirty="0">
                  <a:solidFill>
                    <a:srgbClr val="64A177"/>
                  </a:solidFill>
                  <a:latin typeface="Times New Roman" panose="02020603050405020304" pitchFamily="18" charset="0"/>
                  <a:ea typeface="微软雅黑" panose="020B0503020204020204" charset="-122"/>
                  <a:cs typeface="Times New Roman" panose="02020603050405020304" pitchFamily="18" charset="0"/>
                </a:rPr>
                <a:t>Black skin made him feel </a:t>
              </a:r>
            </a:p>
            <a:p>
              <a:pPr algn="ctr" eaLnBrk="1" hangingPunct="1"/>
              <a:r>
                <a:rPr lang="en-US" altLang="zh-CN" sz="1800" dirty="0">
                  <a:solidFill>
                    <a:srgbClr val="64A177"/>
                  </a:solidFill>
                  <a:latin typeface="Times New Roman" panose="02020603050405020304" pitchFamily="18" charset="0"/>
                  <a:ea typeface="微软雅黑" panose="020B0503020204020204" charset="-122"/>
                  <a:cs typeface="Times New Roman" panose="02020603050405020304" pitchFamily="18" charset="0"/>
                </a:rPr>
                <a:t>violently sick.</a:t>
              </a:r>
            </a:p>
          </p:txBody>
        </p:sp>
        <p:sp>
          <p:nvSpPr>
            <p:cNvPr id="11" name="Rectangle 10"/>
            <p:cNvSpPr/>
            <p:nvPr/>
          </p:nvSpPr>
          <p:spPr>
            <a:xfrm rot="2700000">
              <a:off x="7087795" y="1659783"/>
              <a:ext cx="1114055" cy="1113120"/>
            </a:xfrm>
            <a:prstGeom prst="rect">
              <a:avLst/>
            </a:prstGeom>
            <a:solidFill>
              <a:srgbClr val="64A17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en-US" sz="1350" dirty="0">
                <a:solidFill>
                  <a:schemeClr val="tx1">
                    <a:lumMod val="85000"/>
                    <a:lumOff val="15000"/>
                  </a:schemeClr>
                </a:solidFill>
              </a:endParaRPr>
            </a:p>
          </p:txBody>
        </p:sp>
        <p:sp>
          <p:nvSpPr>
            <p:cNvPr id="16" name="Rectangle 15"/>
            <p:cNvSpPr/>
            <p:nvPr/>
          </p:nvSpPr>
          <p:spPr>
            <a:xfrm rot="13500000">
              <a:off x="8038651" y="2080330"/>
              <a:ext cx="95218" cy="1113120"/>
            </a:xfrm>
            <a:prstGeom prst="rect">
              <a:avLst/>
            </a:prstGeom>
            <a:solidFill>
              <a:srgbClr val="64A1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en-US" sz="1350" dirty="0">
                <a:solidFill>
                  <a:schemeClr val="tx1">
                    <a:lumMod val="85000"/>
                    <a:lumOff val="15000"/>
                  </a:schemeClr>
                </a:solidFill>
              </a:endParaRPr>
            </a:p>
          </p:txBody>
        </p:sp>
      </p:grpSp>
      <p:grpSp>
        <p:nvGrpSpPr>
          <p:cNvPr id="5" name="组合 46"/>
          <p:cNvGrpSpPr/>
          <p:nvPr/>
        </p:nvGrpSpPr>
        <p:grpSpPr bwMode="auto">
          <a:xfrm>
            <a:off x="3165024" y="1554411"/>
            <a:ext cx="3014980" cy="2775585"/>
            <a:chOff x="5499630" y="1636400"/>
            <a:chExt cx="4022096" cy="3701300"/>
          </a:xfrm>
        </p:grpSpPr>
        <p:sp>
          <p:nvSpPr>
            <p:cNvPr id="29725" name="Rectangle 21"/>
            <p:cNvSpPr>
              <a:spLocks noChangeArrowheads="1"/>
            </p:cNvSpPr>
            <p:nvPr/>
          </p:nvSpPr>
          <p:spPr bwMode="auto">
            <a:xfrm>
              <a:off x="5499630" y="4477366"/>
              <a:ext cx="4022096" cy="860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800" dirty="0">
                  <a:solidFill>
                    <a:srgbClr val="64A177"/>
                  </a:solidFill>
                  <a:latin typeface="Times New Roman" panose="02020603050405020304" pitchFamily="18" charset="0"/>
                  <a:ea typeface="微软雅黑" panose="020B0503020204020204" charset="-122"/>
                  <a:cs typeface="Times New Roman" panose="02020603050405020304" pitchFamily="18" charset="0"/>
                  <a:sym typeface="+mn-ea"/>
                </a:rPr>
                <a:t>The fact made him recall his</a:t>
              </a:r>
            </a:p>
            <a:p>
              <a:pPr algn="ctr" eaLnBrk="1" hangingPunct="1"/>
              <a:r>
                <a:rPr lang="en-US" altLang="zh-CN" sz="1800" dirty="0">
                  <a:solidFill>
                    <a:srgbClr val="64A177"/>
                  </a:solidFill>
                  <a:latin typeface="Times New Roman" panose="02020603050405020304" pitchFamily="18" charset="0"/>
                  <a:ea typeface="微软雅黑" panose="020B0503020204020204" charset="-122"/>
                  <a:cs typeface="Times New Roman" panose="02020603050405020304" pitchFamily="18" charset="0"/>
                  <a:sym typeface="+mn-ea"/>
                </a:rPr>
                <a:t> six years of service in the war.</a:t>
              </a:r>
              <a:endParaRPr lang="en-US" altLang="zh-CN" sz="1800" dirty="0">
                <a:solidFill>
                  <a:srgbClr val="64A177"/>
                </a:solidFill>
                <a:latin typeface="Times New Roman" panose="02020603050405020304" pitchFamily="18" charset="0"/>
                <a:cs typeface="Times New Roman" panose="02020603050405020304" pitchFamily="18" charset="0"/>
              </a:endParaRPr>
            </a:p>
          </p:txBody>
        </p:sp>
        <p:sp>
          <p:nvSpPr>
            <p:cNvPr id="10" name="Rectangle 9"/>
            <p:cNvSpPr/>
            <p:nvPr/>
          </p:nvSpPr>
          <p:spPr>
            <a:xfrm rot="2700000">
              <a:off x="6693500" y="2210868"/>
              <a:ext cx="1483992" cy="1486685"/>
            </a:xfrm>
            <a:prstGeom prst="rect">
              <a:avLst/>
            </a:prstGeom>
            <a:solidFill>
              <a:srgbClr val="64A17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en-US" sz="1350" dirty="0">
                <a:solidFill>
                  <a:schemeClr val="tx1">
                    <a:lumMod val="85000"/>
                    <a:lumOff val="15000"/>
                  </a:schemeClr>
                </a:solidFill>
              </a:endParaRPr>
            </a:p>
          </p:txBody>
        </p:sp>
        <p:sp>
          <p:nvSpPr>
            <p:cNvPr id="15" name="Rectangle 14"/>
            <p:cNvSpPr/>
            <p:nvPr/>
          </p:nvSpPr>
          <p:spPr>
            <a:xfrm rot="8100000">
              <a:off x="7943765" y="1636400"/>
              <a:ext cx="127067" cy="1483992"/>
            </a:xfrm>
            <a:prstGeom prst="rect">
              <a:avLst/>
            </a:prstGeom>
            <a:solidFill>
              <a:srgbClr val="64A1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en-US" sz="1350" dirty="0">
                <a:solidFill>
                  <a:schemeClr val="tx1">
                    <a:lumMod val="85000"/>
                    <a:lumOff val="15000"/>
                  </a:schemeClr>
                </a:solidFill>
              </a:endParaRPr>
            </a:p>
          </p:txBody>
        </p:sp>
      </p:grpSp>
      <p:grpSp>
        <p:nvGrpSpPr>
          <p:cNvPr id="12" name="Group 56"/>
          <p:cNvGrpSpPr/>
          <p:nvPr/>
        </p:nvGrpSpPr>
        <p:grpSpPr bwMode="auto">
          <a:xfrm>
            <a:off x="125217" y="1946633"/>
            <a:ext cx="3557270" cy="2358576"/>
            <a:chOff x="-315099" y="1659313"/>
            <a:chExt cx="3632859" cy="2357796"/>
          </a:xfrm>
        </p:grpSpPr>
        <p:sp>
          <p:nvSpPr>
            <p:cNvPr id="29719" name="Rectangle 17"/>
            <p:cNvSpPr>
              <a:spLocks noChangeArrowheads="1"/>
            </p:cNvSpPr>
            <p:nvPr/>
          </p:nvSpPr>
          <p:spPr bwMode="auto">
            <a:xfrm>
              <a:off x="-315099" y="3372162"/>
              <a:ext cx="3632859" cy="64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800" dirty="0">
                  <a:solidFill>
                    <a:srgbClr val="64A177"/>
                  </a:solidFill>
                  <a:latin typeface="Times New Roman" panose="02020603050405020304" pitchFamily="18" charset="0"/>
                  <a:ea typeface="微软雅黑" panose="020B0503020204020204" charset="-122"/>
                  <a:cs typeface="Times New Roman" panose="02020603050405020304" pitchFamily="18" charset="0"/>
                </a:rPr>
                <a:t>He felt drained of strength </a:t>
              </a:r>
            </a:p>
            <a:p>
              <a:pPr algn="ctr" eaLnBrk="1" hangingPunct="1"/>
              <a:r>
                <a:rPr lang="en-US" altLang="zh-CN" sz="1800" dirty="0">
                  <a:solidFill>
                    <a:srgbClr val="64A177"/>
                  </a:solidFill>
                  <a:latin typeface="Times New Roman" panose="02020603050405020304" pitchFamily="18" charset="0"/>
                  <a:ea typeface="微软雅黑" panose="020B0503020204020204" charset="-122"/>
                  <a:cs typeface="Times New Roman" panose="02020603050405020304" pitchFamily="18" charset="0"/>
                </a:rPr>
                <a:t>and thought.</a:t>
              </a:r>
            </a:p>
          </p:txBody>
        </p:sp>
        <p:sp>
          <p:nvSpPr>
            <p:cNvPr id="8" name="Rectangle 7"/>
            <p:cNvSpPr/>
            <p:nvPr/>
          </p:nvSpPr>
          <p:spPr>
            <a:xfrm rot="2700000">
              <a:off x="944726" y="1659125"/>
              <a:ext cx="1114056" cy="1114432"/>
            </a:xfrm>
            <a:prstGeom prst="rect">
              <a:avLst/>
            </a:prstGeom>
            <a:solidFill>
              <a:srgbClr val="64A17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en-US" sz="1350" dirty="0">
                <a:solidFill>
                  <a:schemeClr val="tx1">
                    <a:lumMod val="85000"/>
                    <a:lumOff val="15000"/>
                  </a:schemeClr>
                </a:solidFill>
              </a:endParaRPr>
            </a:p>
          </p:txBody>
        </p:sp>
        <p:sp>
          <p:nvSpPr>
            <p:cNvPr id="13" name="Rectangle 12"/>
            <p:cNvSpPr/>
            <p:nvPr/>
          </p:nvSpPr>
          <p:spPr>
            <a:xfrm rot="2700000">
              <a:off x="507366" y="2604339"/>
              <a:ext cx="1112470" cy="101601"/>
            </a:xfrm>
            <a:prstGeom prst="rect">
              <a:avLst/>
            </a:prstGeom>
            <a:solidFill>
              <a:srgbClr val="64A1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en-US" sz="1350" dirty="0">
                <a:solidFill>
                  <a:schemeClr val="tx1">
                    <a:lumMod val="85000"/>
                    <a:lumOff val="15000"/>
                  </a:schemeClr>
                </a:solidFill>
              </a:endParaRPr>
            </a:p>
          </p:txBody>
        </p:sp>
      </p:grpSp>
      <p:sp>
        <p:nvSpPr>
          <p:cNvPr id="22"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a:t>
            </a:r>
            <a:endParaRPr lang="zh-CN" altLang="en-US" sz="1600" dirty="0"/>
          </a:p>
        </p:txBody>
      </p:sp>
      <p:grpSp>
        <p:nvGrpSpPr>
          <p:cNvPr id="23" name="组合 7"/>
          <p:cNvGrpSpPr/>
          <p:nvPr/>
        </p:nvGrpSpPr>
        <p:grpSpPr bwMode="auto">
          <a:xfrm rot="5400000">
            <a:off x="144993" y="368300"/>
            <a:ext cx="68263" cy="363538"/>
            <a:chOff x="959" y="1331"/>
            <a:chExt cx="108" cy="572"/>
          </a:xfrm>
          <a:solidFill>
            <a:srgbClr val="64A177"/>
          </a:solidFill>
        </p:grpSpPr>
        <p:cxnSp>
          <p:nvCxnSpPr>
            <p:cNvPr id="24"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5"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34" name="文本框 19"/>
          <p:cNvSpPr txBox="1">
            <a:spLocks noChangeArrowheads="1"/>
          </p:cNvSpPr>
          <p:nvPr/>
        </p:nvSpPr>
        <p:spPr bwMode="auto">
          <a:xfrm>
            <a:off x="1575818" y="349250"/>
            <a:ext cx="2664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2000" dirty="0">
                <a:solidFill>
                  <a:srgbClr val="64A177"/>
                </a:solidFill>
                <a:sym typeface="+mn-ea"/>
              </a:rPr>
              <a:t>Text Organization</a:t>
            </a:r>
            <a:endParaRPr lang="en-US" altLang="zh-CN" sz="2000" dirty="0">
              <a:solidFill>
                <a:srgbClr val="64A177"/>
              </a:solidFill>
            </a:endParaRPr>
          </a:p>
        </p:txBody>
      </p:sp>
      <p:grpSp>
        <p:nvGrpSpPr>
          <p:cNvPr id="35" name="组合 33"/>
          <p:cNvGrpSpPr/>
          <p:nvPr/>
        </p:nvGrpSpPr>
        <p:grpSpPr>
          <a:xfrm>
            <a:off x="4277626" y="515938"/>
            <a:ext cx="6747659" cy="68263"/>
            <a:chOff x="3461553" y="517741"/>
            <a:chExt cx="6747659" cy="68263"/>
          </a:xfrm>
          <a:solidFill>
            <a:srgbClr val="64A177"/>
          </a:solidFill>
        </p:grpSpPr>
        <p:cxnSp>
          <p:nvCxnSpPr>
            <p:cNvPr id="36"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37"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38" name="矩形 37"/>
          <p:cNvSpPr/>
          <p:nvPr/>
        </p:nvSpPr>
        <p:spPr>
          <a:xfrm>
            <a:off x="531812" y="852240"/>
            <a:ext cx="242887" cy="338554"/>
          </a:xfrm>
          <a:prstGeom prst="rect">
            <a:avLst/>
          </a:pr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r>
              <a:rPr lang="en-US" altLang="zh-CN" sz="1350" dirty="0">
                <a:solidFill>
                  <a:schemeClr val="bg1"/>
                </a:solidFill>
              </a:rPr>
              <a:t>3</a:t>
            </a:r>
            <a:endParaRPr lang="zh-CN" altLang="en-US" sz="1350" dirty="0">
              <a:solidFill>
                <a:schemeClr val="bg1"/>
              </a:solidFill>
            </a:endParaRPr>
          </a:p>
        </p:txBody>
      </p:sp>
      <p:sp>
        <p:nvSpPr>
          <p:cNvPr id="39" name="文本框 12"/>
          <p:cNvSpPr txBox="1">
            <a:spLocks noChangeArrowheads="1"/>
          </p:cNvSpPr>
          <p:nvPr/>
        </p:nvSpPr>
        <p:spPr bwMode="auto">
          <a:xfrm>
            <a:off x="880217" y="852239"/>
            <a:ext cx="5214196" cy="338554"/>
          </a:xfrm>
          <a:prstGeom prst="rect">
            <a:avLst/>
          </a:prstGeom>
          <a:noFill/>
          <a:ln>
            <a:noFill/>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1600" dirty="0">
                <a:sym typeface="+mn-ea"/>
              </a:rPr>
              <a:t>Reaction after rejection</a:t>
            </a:r>
            <a:endParaRPr lang="en-US" altLang="zh-CN" sz="1600" dirty="0"/>
          </a:p>
        </p:txBody>
      </p:sp>
      <p:pic>
        <p:nvPicPr>
          <p:cNvPr id="3" name="图片 2"/>
          <p:cNvPicPr>
            <a:picLocks noChangeAspect="1"/>
          </p:cNvPicPr>
          <p:nvPr/>
        </p:nvPicPr>
        <p:blipFill>
          <a:blip r:embed="rId3"/>
          <a:stretch>
            <a:fillRect/>
          </a:stretch>
        </p:blipFill>
        <p:spPr>
          <a:xfrm>
            <a:off x="1438275" y="4380230"/>
            <a:ext cx="655955" cy="704215"/>
          </a:xfrm>
          <a:prstGeom prst="rect">
            <a:avLst/>
          </a:prstGeom>
        </p:spPr>
      </p:pic>
      <p:pic>
        <p:nvPicPr>
          <p:cNvPr id="4" name="图片 3"/>
          <p:cNvPicPr>
            <a:picLocks noChangeAspect="1"/>
          </p:cNvPicPr>
          <p:nvPr/>
        </p:nvPicPr>
        <p:blipFill>
          <a:blip r:embed="rId4"/>
          <a:stretch>
            <a:fillRect/>
          </a:stretch>
        </p:blipFill>
        <p:spPr>
          <a:xfrm>
            <a:off x="4206875" y="4375150"/>
            <a:ext cx="730250" cy="671195"/>
          </a:xfrm>
          <a:prstGeom prst="rect">
            <a:avLst/>
          </a:prstGeom>
        </p:spPr>
      </p:pic>
      <p:pic>
        <p:nvPicPr>
          <p:cNvPr id="6" name="图片 5"/>
          <p:cNvPicPr>
            <a:picLocks noChangeAspect="1"/>
          </p:cNvPicPr>
          <p:nvPr/>
        </p:nvPicPr>
        <p:blipFill>
          <a:blip r:embed="rId5"/>
          <a:stretch>
            <a:fillRect/>
          </a:stretch>
        </p:blipFill>
        <p:spPr>
          <a:xfrm>
            <a:off x="7131685" y="4298315"/>
            <a:ext cx="739775" cy="773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Top)">
                                      <p:cBhvr>
                                        <p:cTn id="7" dur="500"/>
                                        <p:tgtEl>
                                          <p:spTgt spid="12"/>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Top)">
                                      <p:cBhvr>
                                        <p:cTn id="11" dur="500"/>
                                        <p:tgtEl>
                                          <p:spTgt spid="5"/>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lide(fromTop)">
                                      <p:cBhvr>
                                        <p:cTn id="15" dur="500"/>
                                        <p:tgtEl>
                                          <p:spTgt spid="2"/>
                                        </p:tgtEl>
                                      </p:cBhvr>
                                    </p:animEffect>
                                  </p:childTnLst>
                                </p:cTn>
                              </p:par>
                            </p:childTnLst>
                          </p:cTn>
                        </p:par>
                        <p:par>
                          <p:cTn id="16" fill="hold">
                            <p:stCondLst>
                              <p:cond delay="1500"/>
                            </p:stCondLst>
                            <p:childTnLst>
                              <p:par>
                                <p:cTn id="17" presetID="2" presetClass="entr" presetSubtype="1" decel="10000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9"/>
          <p:cNvPicPr>
            <a:picLocks noChangeAspect="1"/>
          </p:cNvPicPr>
          <p:nvPr/>
        </p:nvPicPr>
        <p:blipFill>
          <a:blip r:embed="rId4">
            <a:extLst>
              <a:ext uri="{28A0092B-C50C-407E-A947-70E740481C1C}">
                <a14:useLocalDpi xmlns:a14="http://schemas.microsoft.com/office/drawing/2010/main" val="0"/>
              </a:ext>
            </a:extLst>
          </a:blip>
          <a:srcRect l="2257" r="43922" b="32433"/>
          <a:stretch>
            <a:fillRect/>
          </a:stretch>
        </p:blipFill>
        <p:spPr bwMode="auto">
          <a:xfrm>
            <a:off x="255588" y="695325"/>
            <a:ext cx="3005137"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879600" y="2270125"/>
            <a:ext cx="5783263" cy="1957388"/>
          </a:xfrm>
          <a:prstGeom prst="rect">
            <a:avLst/>
          </a:prstGeom>
          <a:solidFill>
            <a:srgbClr val="64A177"/>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zh-CN" altLang="en-US" sz="1015" dirty="0">
              <a:solidFill>
                <a:schemeClr val="bg1"/>
              </a:solidFill>
            </a:endParaRPr>
          </a:p>
        </p:txBody>
      </p:sp>
      <p:sp>
        <p:nvSpPr>
          <p:cNvPr id="9" name="文本框 8"/>
          <p:cNvSpPr txBox="1">
            <a:spLocks noChangeAspect="1" noChangeArrowheads="1"/>
          </p:cNvSpPr>
          <p:nvPr/>
        </p:nvSpPr>
        <p:spPr bwMode="auto">
          <a:xfrm>
            <a:off x="1922780" y="2531260"/>
            <a:ext cx="56969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32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Language Points </a:t>
            </a:r>
            <a:r>
              <a:rPr lang="zh-CN" altLang="en-US" sz="32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a:t>
            </a:r>
            <a:endParaRPr lang="en-US" altLang="zh-CN" sz="32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endParaRPr>
          </a:p>
          <a:p>
            <a:pPr algn="ctr"/>
            <a:r>
              <a:rPr lang="en-US" altLang="zh-CN" sz="32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difficult sentences</a:t>
            </a:r>
          </a:p>
        </p:txBody>
      </p:sp>
      <p:cxnSp>
        <p:nvCxnSpPr>
          <p:cNvPr id="16" name="直接连接符 15"/>
          <p:cNvCxnSpPr/>
          <p:nvPr/>
        </p:nvCxnSpPr>
        <p:spPr>
          <a:xfrm>
            <a:off x="4633913" y="3617913"/>
            <a:ext cx="276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8"/>
          <p:cNvSpPr txBox="1">
            <a:spLocks noChangeAspect="1" noChangeArrowheads="1"/>
          </p:cNvSpPr>
          <p:nvPr/>
        </p:nvSpPr>
        <p:spPr bwMode="auto">
          <a:xfrm>
            <a:off x="1922780" y="3669784"/>
            <a:ext cx="56969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14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Part III</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917575"/>
            <a:ext cx="6713679" cy="94297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round :</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阶段；轮次；回合；常规活动；圆，圆形物；循环；固定路线</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the usual </a:t>
            </a:r>
            <a:r>
              <a:rPr lang="en-US" altLang="zh-CN" b="1" dirty="0">
                <a:solidFill>
                  <a:schemeClr val="tx1">
                    <a:lumMod val="65000"/>
                    <a:lumOff val="35000"/>
                  </a:schemeClr>
                </a:solidFill>
                <a:latin typeface="Times New Roman" panose="02020603050405020304" pitchFamily="18" charset="0"/>
                <a:cs typeface="Times New Roman" panose="02020603050405020304" pitchFamily="18" charset="0"/>
              </a:rPr>
              <a:t>round</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of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（常规的</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流程）</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She was knocked out of the championship in the third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round</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a:t>
            </a:r>
          </a:p>
          <a:p>
            <a:pPr marL="0" indent="0" algn="just" defTabSz="1087755" fontAlgn="auto">
              <a:lnSpc>
                <a:spcPct val="120000"/>
              </a:lnSpc>
              <a:spcBef>
                <a:spcPts val="0"/>
              </a:spcBef>
              <a:spcAft>
                <a:spcPts val="0"/>
              </a:spcAft>
              <a:buNone/>
              <a:defRPr/>
            </a:pPr>
            <a:endParaRPr lang="zh-CN"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Content Placeholder 2"/>
          <p:cNvSpPr txBox="1"/>
          <p:nvPr/>
        </p:nvSpPr>
        <p:spPr>
          <a:xfrm>
            <a:off x="1069455" y="2163973"/>
            <a:ext cx="6713679" cy="135731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digs :</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挖；</a:t>
            </a:r>
            <a:r>
              <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rPr>
              <a:t>寓所</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；住所；嘲讽（</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dig</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的复数）</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[v.] to search for an object or information.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挖掘；摸索（</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dig</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的三单形式）</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…I had settled myself in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digs</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and …</a:t>
            </a:r>
            <a:endParaRPr lang="zh-CN" altLang="en-US" i="1"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indent="0" algn="just" defTabSz="1087755" fontAlgn="auto">
              <a:lnSpc>
                <a:spcPct val="120000"/>
              </a:lnSpc>
              <a:spcBef>
                <a:spcPts val="0"/>
              </a:spcBef>
              <a:spcAft>
                <a:spcPts val="0"/>
              </a:spcAft>
              <a:buNone/>
              <a:defRPr/>
            </a:pPr>
            <a:endParaRPr lang="zh-CN"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2" name="Content Placeholder 2"/>
          <p:cNvSpPr txBox="1"/>
          <p:nvPr/>
        </p:nvSpPr>
        <p:spPr>
          <a:xfrm>
            <a:off x="1069455" y="3432175"/>
            <a:ext cx="6713679" cy="94297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courteous: </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[adj.] </a:t>
            </a:r>
            <a:r>
              <a:rPr lang="en-US" altLang="zh-MO" dirty="0">
                <a:solidFill>
                  <a:schemeClr val="tx1">
                    <a:lumMod val="65000"/>
                    <a:lumOff val="35000"/>
                  </a:schemeClr>
                </a:solidFill>
                <a:latin typeface="Times New Roman" panose="02020603050405020304" pitchFamily="18" charset="0"/>
                <a:cs typeface="Times New Roman" panose="02020603050405020304" pitchFamily="18" charset="0"/>
              </a:rPr>
              <a:t>Polite and showing respect.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有礼貌的；谦恭的</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MO" i="1" dirty="0">
                <a:solidFill>
                  <a:schemeClr val="tx1">
                    <a:lumMod val="65000"/>
                    <a:lumOff val="35000"/>
                  </a:schemeClr>
                </a:solidFill>
                <a:latin typeface="Times New Roman" panose="02020603050405020304" pitchFamily="18" charset="0"/>
                <a:cs typeface="Times New Roman" panose="02020603050405020304" pitchFamily="18" charset="0"/>
              </a:rPr>
              <a:t>Although she often disagreed with me, she was always </a:t>
            </a:r>
            <a:r>
              <a:rPr lang="en-US" altLang="zh-MO" b="1" i="1" dirty="0">
                <a:solidFill>
                  <a:schemeClr val="tx1">
                    <a:lumMod val="65000"/>
                    <a:lumOff val="35000"/>
                  </a:schemeClr>
                </a:solidFill>
                <a:latin typeface="Times New Roman" panose="02020603050405020304" pitchFamily="18" charset="0"/>
                <a:cs typeface="Times New Roman" panose="02020603050405020304" pitchFamily="18" charset="0"/>
              </a:rPr>
              <a:t>courteous</a:t>
            </a:r>
            <a:r>
              <a:rPr lang="en-US" altLang="zh-MO" i="1"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zh-CN" altLang="en-US" i="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3"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15" name="组合 7"/>
          <p:cNvGrpSpPr/>
          <p:nvPr/>
        </p:nvGrpSpPr>
        <p:grpSpPr bwMode="auto">
          <a:xfrm rot="5400000">
            <a:off x="144993" y="368300"/>
            <a:ext cx="68263" cy="363538"/>
            <a:chOff x="959" y="1331"/>
            <a:chExt cx="108" cy="572"/>
          </a:xfrm>
          <a:solidFill>
            <a:srgbClr val="64A177"/>
          </a:solidFill>
        </p:grpSpPr>
        <p:cxnSp>
          <p:nvCxnSpPr>
            <p:cNvPr id="16"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17"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18"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Words</a:t>
            </a:r>
          </a:p>
        </p:txBody>
      </p:sp>
      <p:grpSp>
        <p:nvGrpSpPr>
          <p:cNvPr id="20" name="组合 33"/>
          <p:cNvGrpSpPr/>
          <p:nvPr/>
        </p:nvGrpSpPr>
        <p:grpSpPr>
          <a:xfrm>
            <a:off x="2628330" y="515173"/>
            <a:ext cx="6747659" cy="68263"/>
            <a:chOff x="3461553" y="517741"/>
            <a:chExt cx="6747659" cy="68263"/>
          </a:xfrm>
          <a:solidFill>
            <a:srgbClr val="64A177"/>
          </a:solidFill>
        </p:grpSpPr>
        <p:cxnSp>
          <p:nvCxnSpPr>
            <p:cNvPr id="21"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3"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decel="10000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883391"/>
            <a:ext cx="6713679" cy="94297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promptly :</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[adv.] quickly, without delay.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迅速地；立即地；敏捷地</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We try to answer readers' letters as </a:t>
            </a:r>
            <a:r>
              <a:rPr lang="en-US" altLang="zh-CN" b="1" dirty="0">
                <a:solidFill>
                  <a:schemeClr val="tx1">
                    <a:lumMod val="65000"/>
                    <a:lumOff val="35000"/>
                  </a:schemeClr>
                </a:solidFill>
                <a:latin typeface="Times New Roman" panose="02020603050405020304" pitchFamily="18" charset="0"/>
                <a:cs typeface="Times New Roman" panose="02020603050405020304" pitchFamily="18" charset="0"/>
              </a:rPr>
              <a:t>promptly</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as we can.</a:t>
            </a:r>
          </a:p>
        </p:txBody>
      </p:sp>
      <p:sp>
        <p:nvSpPr>
          <p:cNvPr id="11" name="Content Placeholder 2"/>
          <p:cNvSpPr txBox="1"/>
          <p:nvPr/>
        </p:nvSpPr>
        <p:spPr>
          <a:xfrm>
            <a:off x="1069455" y="1758949"/>
            <a:ext cx="6713679" cy="167322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reason :</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the cause of an event or situation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理由；理性；动机</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[vi.] to make judgments based on practical facts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推论；劝说</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altLang="zh-CN" dirty="0" err="1">
                <a:solidFill>
                  <a:schemeClr val="tx1">
                    <a:lumMod val="65000"/>
                    <a:lumOff val="35000"/>
                  </a:schemeClr>
                </a:solidFill>
                <a:latin typeface="Times New Roman" panose="02020603050405020304" pitchFamily="18" charset="0"/>
                <a:cs typeface="Times New Roman" panose="02020603050405020304" pitchFamily="18" charset="0"/>
              </a:rPr>
              <a:t>vt.</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说服；</a:t>
            </a:r>
            <a:r>
              <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rPr>
              <a:t>推论</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；辩论</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Anyway, I </a:t>
            </a:r>
            <a:r>
              <a:rPr lang="en-US" altLang="zh-CN" b="1" dirty="0">
                <a:solidFill>
                  <a:schemeClr val="tx1">
                    <a:lumMod val="65000"/>
                    <a:lumOff val="35000"/>
                  </a:schemeClr>
                </a:solidFill>
                <a:latin typeface="Times New Roman" panose="02020603050405020304" pitchFamily="18" charset="0"/>
                <a:cs typeface="Times New Roman" panose="02020603050405020304" pitchFamily="18" charset="0"/>
              </a:rPr>
              <a:t>reasoned</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this is unfair for me.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我觉得</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zh-CN" altLang="en-US"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indent="0" algn="just" defTabSz="1087755" fontAlgn="auto">
              <a:lnSpc>
                <a:spcPct val="120000"/>
              </a:lnSpc>
              <a:spcBef>
                <a:spcPts val="0"/>
              </a:spcBef>
              <a:spcAft>
                <a:spcPts val="0"/>
              </a:spcAft>
              <a:buNone/>
              <a:defRPr/>
            </a:pPr>
            <a:endParaRPr lang="zh-CN"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2" name="Content Placeholder 2"/>
          <p:cNvSpPr txBox="1"/>
          <p:nvPr/>
        </p:nvSpPr>
        <p:spPr>
          <a:xfrm>
            <a:off x="1069455" y="3432174"/>
            <a:ext cx="6713679" cy="145732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polish:</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[v.]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抛光，</a:t>
            </a:r>
            <a:r>
              <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rPr>
              <a:t>擦亮</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；修改，润色；</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使</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完美，改进</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磨光，擦亮；擦亮剂；打磨光滑的面；完美，娴熟；优雅，精良</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My shoes were smartly </a:t>
            </a:r>
            <a:r>
              <a:rPr lang="en-US" altLang="zh-CN" b="1" dirty="0">
                <a:solidFill>
                  <a:schemeClr val="tx1">
                    <a:lumMod val="65000"/>
                    <a:lumOff val="35000"/>
                  </a:schemeClr>
                </a:solidFill>
                <a:latin typeface="Times New Roman" panose="02020603050405020304" pitchFamily="18" charset="0"/>
                <a:cs typeface="Times New Roman" panose="02020603050405020304" pitchFamily="18" charset="0"/>
              </a:rPr>
              <a:t>polished.</a:t>
            </a:r>
            <a:endPar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3"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15" name="组合 7"/>
          <p:cNvGrpSpPr/>
          <p:nvPr/>
        </p:nvGrpSpPr>
        <p:grpSpPr bwMode="auto">
          <a:xfrm rot="5400000">
            <a:off x="144993" y="368300"/>
            <a:ext cx="68263" cy="363538"/>
            <a:chOff x="959" y="1331"/>
            <a:chExt cx="108" cy="572"/>
          </a:xfrm>
          <a:solidFill>
            <a:srgbClr val="64A177"/>
          </a:solidFill>
        </p:grpSpPr>
        <p:cxnSp>
          <p:nvCxnSpPr>
            <p:cNvPr id="16"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17"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18"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Words</a:t>
            </a:r>
          </a:p>
        </p:txBody>
      </p:sp>
      <p:grpSp>
        <p:nvGrpSpPr>
          <p:cNvPr id="20" name="组合 33"/>
          <p:cNvGrpSpPr/>
          <p:nvPr/>
        </p:nvGrpSpPr>
        <p:grpSpPr>
          <a:xfrm>
            <a:off x="2628330" y="515173"/>
            <a:ext cx="6747659" cy="68263"/>
            <a:chOff x="3461553" y="517741"/>
            <a:chExt cx="6747659" cy="68263"/>
          </a:xfrm>
          <a:solidFill>
            <a:srgbClr val="64A177"/>
          </a:solidFill>
        </p:grpSpPr>
        <p:cxnSp>
          <p:nvCxnSpPr>
            <p:cNvPr id="21"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3"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917574"/>
            <a:ext cx="7288332" cy="134937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wear :</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[v.] </a:t>
            </a:r>
            <a:r>
              <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rPr>
              <a:t>穿，戴</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；蓄</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发</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须</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MO" altLang="en-US"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rPr>
              <a:t>面露</a:t>
            </a:r>
            <a:r>
              <a:rPr lang="zh-MO" altLang="en-US"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耗损，耐用</a:t>
            </a:r>
            <a:r>
              <a:rPr lang="zh-MO" altLang="en-US"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接受</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尤指不赞成的事物</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MO" altLang="en-US"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船</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升</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旗</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诗、文</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消磨</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时间</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使</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船头转向</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下风</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衣物；磨损；耐久性</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She is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wearing</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a simple black dress. I was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wearing</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my best smile.</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a:t>
            </a:r>
          </a:p>
          <a:p>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I'd ask my boss for some time off but I don't think she'd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wear</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it. </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indent="0" algn="just" defTabSz="1087755" fontAlgn="auto">
              <a:lnSpc>
                <a:spcPct val="120000"/>
              </a:lnSpc>
              <a:spcBef>
                <a:spcPts val="0"/>
              </a:spcBef>
              <a:spcAft>
                <a:spcPts val="0"/>
              </a:spcAft>
              <a:buNone/>
              <a:defRPr/>
            </a:pP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Content Placeholder 2"/>
          <p:cNvSpPr txBox="1"/>
          <p:nvPr/>
        </p:nvSpPr>
        <p:spPr>
          <a:xfrm>
            <a:off x="1069455" y="2496157"/>
            <a:ext cx="6713679" cy="9445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disapproval :</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the feeling of having a negative opinion of sb. or </a:t>
            </a:r>
            <a:r>
              <a:rPr lang="en-US" altLang="zh-CN" dirty="0" err="1">
                <a:solidFill>
                  <a:schemeClr val="tx1">
                    <a:lumMod val="65000"/>
                    <a:lumOff val="35000"/>
                  </a:schemeClr>
                </a:solidFill>
                <a:latin typeface="Times New Roman" panose="02020603050405020304" pitchFamily="18" charset="0"/>
                <a:cs typeface="Times New Roman" panose="02020603050405020304" pitchFamily="18" charset="0"/>
              </a:rPr>
              <a:t>sth</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不赞成；不喜欢；不以为然</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There was a note of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disapproval</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in the teacher's voice.</a:t>
            </a:r>
            <a:endParaRPr lang="zh-CN" altLang="en-US" i="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2" name="Content Placeholder 2"/>
          <p:cNvSpPr txBox="1"/>
          <p:nvPr/>
        </p:nvSpPr>
        <p:spPr>
          <a:xfrm>
            <a:off x="1069455" y="3380898"/>
            <a:ext cx="6713679" cy="125946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echo:</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altLang="zh-CN" dirty="0" err="1">
                <a:solidFill>
                  <a:schemeClr val="tx1">
                    <a:lumMod val="65000"/>
                    <a:lumOff val="35000"/>
                  </a:schemeClr>
                </a:solidFill>
                <a:latin typeface="Times New Roman" panose="02020603050405020304" pitchFamily="18" charset="0"/>
                <a:cs typeface="Times New Roman" panose="02020603050405020304" pitchFamily="18" charset="0"/>
              </a:rPr>
              <a:t>vt.</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to repeat.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反射；重复</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[vi.]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随声附和；发出回声</a:t>
            </a:r>
          </a:p>
          <a:p>
            <a:pPr marL="0" indent="0">
              <a:buNone/>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a sound that is heard after it has been reflected.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回音；效仿</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echoes</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of his scream sounded in the cave for several seconds.</a:t>
            </a:r>
            <a:endParaRPr lang="zh-CN" altLang="en-US" i="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3"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15" name="组合 7"/>
          <p:cNvGrpSpPr/>
          <p:nvPr/>
        </p:nvGrpSpPr>
        <p:grpSpPr bwMode="auto">
          <a:xfrm rot="5400000">
            <a:off x="144993" y="368300"/>
            <a:ext cx="68263" cy="363538"/>
            <a:chOff x="959" y="1331"/>
            <a:chExt cx="108" cy="572"/>
          </a:xfrm>
          <a:solidFill>
            <a:srgbClr val="64A177"/>
          </a:solidFill>
        </p:grpSpPr>
        <p:cxnSp>
          <p:nvCxnSpPr>
            <p:cNvPr id="16"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17"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18"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Words</a:t>
            </a:r>
          </a:p>
        </p:txBody>
      </p:sp>
      <p:grpSp>
        <p:nvGrpSpPr>
          <p:cNvPr id="20" name="组合 33"/>
          <p:cNvGrpSpPr/>
          <p:nvPr/>
        </p:nvGrpSpPr>
        <p:grpSpPr>
          <a:xfrm>
            <a:off x="2628330" y="515173"/>
            <a:ext cx="6747659" cy="68263"/>
            <a:chOff x="3461553" y="517741"/>
            <a:chExt cx="6747659" cy="68263"/>
          </a:xfrm>
          <a:solidFill>
            <a:srgbClr val="64A177"/>
          </a:solidFill>
        </p:grpSpPr>
        <p:cxnSp>
          <p:nvCxnSpPr>
            <p:cNvPr id="21"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3"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1113832"/>
            <a:ext cx="6713679" cy="14241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on learning that :</a:t>
            </a:r>
          </a:p>
          <a:p>
            <a:pPr marL="0" indent="0" algn="just" defTabSz="1087755" fontAlgn="auto">
              <a:lnSpc>
                <a:spcPct val="120000"/>
              </a:lnSpc>
              <a:spcBef>
                <a:spcPts val="0"/>
              </a:spcBef>
              <a:spcAft>
                <a:spcPts val="0"/>
              </a:spcAft>
              <a:buNone/>
              <a:defRPr/>
            </a:pP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了解到</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On learning that </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there were no buses, they decided to go to the early performances.</a:t>
            </a:r>
          </a:p>
        </p:txBody>
      </p:sp>
      <p:sp>
        <p:nvSpPr>
          <p:cNvPr id="12" name="Content Placeholder 2"/>
          <p:cNvSpPr txBox="1"/>
          <p:nvPr/>
        </p:nvSpPr>
        <p:spPr>
          <a:xfrm>
            <a:off x="1069455" y="2801743"/>
            <a:ext cx="6713679" cy="159880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make a point of doing </a:t>
            </a:r>
            <a:r>
              <a:rPr lang="en-US" altLang="zh-CN" sz="1800" b="1" dirty="0" err="1">
                <a:solidFill>
                  <a:schemeClr val="tx1">
                    <a:lumMod val="65000"/>
                    <a:lumOff val="35000"/>
                  </a:schemeClr>
                </a:solidFill>
                <a:latin typeface="Times New Roman" panose="02020603050405020304" pitchFamily="18" charset="0"/>
                <a:cs typeface="Times New Roman" panose="02020603050405020304" pitchFamily="18" charset="0"/>
              </a:rPr>
              <a:t>sth</a:t>
            </a: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 :</a:t>
            </a:r>
          </a:p>
          <a:p>
            <a:pPr marL="0" indent="0" algn="just" defTabSz="1087755" fontAlgn="auto">
              <a:lnSpc>
                <a:spcPct val="120000"/>
              </a:lnSpc>
              <a:spcBef>
                <a:spcPts val="0"/>
              </a:spcBef>
              <a:spcAft>
                <a:spcPts val="0"/>
              </a:spcAft>
              <a:buNone/>
              <a:defRPr/>
            </a:pP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强调；决心；认为；重视做</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某事</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Perhaps a lot of them don't realize how well we are doing, because we don't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make a point of publicizing</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sp>
        <p:nvSpPr>
          <p:cNvPr id="19"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22" name="组合 7"/>
          <p:cNvGrpSpPr/>
          <p:nvPr/>
        </p:nvGrpSpPr>
        <p:grpSpPr bwMode="auto">
          <a:xfrm rot="5400000">
            <a:off x="144993" y="368300"/>
            <a:ext cx="68263" cy="363538"/>
            <a:chOff x="959" y="1331"/>
            <a:chExt cx="108" cy="572"/>
          </a:xfrm>
          <a:solidFill>
            <a:srgbClr val="64A177"/>
          </a:solidFill>
        </p:grpSpPr>
        <p:cxnSp>
          <p:nvCxnSpPr>
            <p:cNvPr id="24"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5"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6"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Phrases</a:t>
            </a:r>
          </a:p>
        </p:txBody>
      </p:sp>
      <p:grpSp>
        <p:nvGrpSpPr>
          <p:cNvPr id="27" name="组合 33"/>
          <p:cNvGrpSpPr/>
          <p:nvPr/>
        </p:nvGrpSpPr>
        <p:grpSpPr>
          <a:xfrm>
            <a:off x="2747973" y="515173"/>
            <a:ext cx="6747659" cy="68263"/>
            <a:chOff x="3461553" y="517741"/>
            <a:chExt cx="6747659" cy="68263"/>
          </a:xfrm>
          <a:solidFill>
            <a:srgbClr val="64A177"/>
          </a:solidFill>
        </p:grpSpPr>
        <p:cxnSp>
          <p:nvCxnSpPr>
            <p:cNvPr id="28"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9"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1113832"/>
            <a:ext cx="7100324" cy="14241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work as :</a:t>
            </a:r>
          </a:p>
          <a:p>
            <a:pPr marL="0" indent="0" algn="just" defTabSz="1087755" fontAlgn="auto">
              <a:lnSpc>
                <a:spcPct val="120000"/>
              </a:lnSpc>
              <a:spcBef>
                <a:spcPts val="0"/>
              </a:spcBef>
              <a:spcAft>
                <a:spcPts val="0"/>
              </a:spcAft>
              <a:buNone/>
              <a:defRPr/>
            </a:pP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担任；以</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身份而工作</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I explained that after graduating I </a:t>
            </a:r>
            <a:r>
              <a:rPr lang="en-US" altLang="zh-CN" b="1" i="1" u="sng" dirty="0">
                <a:solidFill>
                  <a:schemeClr val="tx1">
                    <a:lumMod val="65000"/>
                    <a:lumOff val="35000"/>
                  </a:schemeClr>
                </a:solidFill>
                <a:latin typeface="Times New Roman" panose="02020603050405020304" pitchFamily="18" charset="0"/>
                <a:cs typeface="Times New Roman" panose="02020603050405020304" pitchFamily="18" charset="0"/>
              </a:rPr>
              <a:t>had </a:t>
            </a:r>
            <a:r>
              <a:rPr lang="en-US" altLang="zh-CN" b="1" i="1" u="sng" dirty="0">
                <a:solidFill>
                  <a:srgbClr val="FF0000"/>
                </a:solidFill>
                <a:latin typeface="Times New Roman" panose="02020603050405020304" pitchFamily="18" charset="0"/>
                <a:cs typeface="Times New Roman" panose="02020603050405020304" pitchFamily="18" charset="0"/>
              </a:rPr>
              <a:t>worked</a:t>
            </a:r>
            <a:r>
              <a:rPr lang="en-US" altLang="zh-CN" b="1" i="1" u="sng" dirty="0">
                <a:solidFill>
                  <a:schemeClr val="tx1">
                    <a:lumMod val="65000"/>
                    <a:lumOff val="35000"/>
                  </a:schemeClr>
                </a:solidFill>
                <a:latin typeface="Times New Roman" panose="02020603050405020304" pitchFamily="18" charset="0"/>
                <a:cs typeface="Times New Roman" panose="02020603050405020304" pitchFamily="18" charset="0"/>
              </a:rPr>
              <a:t> for two years </a:t>
            </a:r>
            <a:r>
              <a:rPr lang="en-US" altLang="zh-CN" b="1" i="1" u="sng" dirty="0">
                <a:solidFill>
                  <a:srgbClr val="FF0000"/>
                </a:solidFill>
                <a:latin typeface="Times New Roman" panose="02020603050405020304" pitchFamily="18" charset="0"/>
                <a:cs typeface="Times New Roman" panose="02020603050405020304" pitchFamily="18" charset="0"/>
              </a:rPr>
              <a:t>as</a:t>
            </a:r>
            <a:r>
              <a:rPr lang="en-US" altLang="zh-CN" b="1" i="1" u="sng"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a Communication Engineer.</a:t>
            </a:r>
          </a:p>
        </p:txBody>
      </p:sp>
      <p:sp>
        <p:nvSpPr>
          <p:cNvPr id="12" name="Content Placeholder 2"/>
          <p:cNvSpPr txBox="1"/>
          <p:nvPr/>
        </p:nvSpPr>
        <p:spPr>
          <a:xfrm>
            <a:off x="1058069" y="2303135"/>
            <a:ext cx="6713679" cy="159880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on top of the world :</a:t>
            </a:r>
          </a:p>
          <a:p>
            <a:pPr marL="0" indent="0" algn="just" defTabSz="1087755" fontAlgn="auto">
              <a:lnSpc>
                <a:spcPct val="120000"/>
              </a:lnSpc>
              <a:spcBef>
                <a:spcPts val="0"/>
              </a:spcBef>
              <a:spcAft>
                <a:spcPts val="0"/>
              </a:spcAft>
              <a:buNone/>
              <a:defRPr/>
            </a:pP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幸福到极点；欣喜若狂；世界最高点</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I'm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on top of the world</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I never expected to do so well.</a:t>
            </a:r>
          </a:p>
        </p:txBody>
      </p:sp>
      <p:sp>
        <p:nvSpPr>
          <p:cNvPr id="19"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22" name="组合 7"/>
          <p:cNvGrpSpPr/>
          <p:nvPr/>
        </p:nvGrpSpPr>
        <p:grpSpPr bwMode="auto">
          <a:xfrm rot="5400000">
            <a:off x="144993" y="368300"/>
            <a:ext cx="68263" cy="363538"/>
            <a:chOff x="959" y="1331"/>
            <a:chExt cx="108" cy="572"/>
          </a:xfrm>
          <a:solidFill>
            <a:srgbClr val="64A177"/>
          </a:solidFill>
        </p:grpSpPr>
        <p:cxnSp>
          <p:nvCxnSpPr>
            <p:cNvPr id="24"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5"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6"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Phrases</a:t>
            </a:r>
          </a:p>
        </p:txBody>
      </p:sp>
      <p:grpSp>
        <p:nvGrpSpPr>
          <p:cNvPr id="27" name="组合 33"/>
          <p:cNvGrpSpPr/>
          <p:nvPr/>
        </p:nvGrpSpPr>
        <p:grpSpPr>
          <a:xfrm>
            <a:off x="2747973" y="515173"/>
            <a:ext cx="6747659" cy="68263"/>
            <a:chOff x="3461553" y="517741"/>
            <a:chExt cx="6747659" cy="68263"/>
          </a:xfrm>
          <a:solidFill>
            <a:srgbClr val="64A177"/>
          </a:solidFill>
        </p:grpSpPr>
        <p:cxnSp>
          <p:nvCxnSpPr>
            <p:cNvPr id="28"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9"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1113832"/>
            <a:ext cx="6713679" cy="14241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be associated with :</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Problems or dangers associated with a particular thing or action</a:t>
            </a:r>
          </a:p>
          <a:p>
            <a:pPr marL="0" indent="0" algn="just" defTabSz="1087755" fontAlgn="auto">
              <a:lnSpc>
                <a:spcPct val="120000"/>
              </a:lnSpc>
              <a:spcBef>
                <a:spcPts val="0"/>
              </a:spcBef>
              <a:spcAft>
                <a:spcPts val="0"/>
              </a:spcAft>
              <a:buNone/>
              <a:defRPr/>
            </a:pP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和</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联系在一起；与</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有关，与</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有关系</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He no longer wished to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be associated with </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 past company. </a:t>
            </a:r>
          </a:p>
        </p:txBody>
      </p:sp>
      <p:sp>
        <p:nvSpPr>
          <p:cNvPr id="12" name="Content Placeholder 2"/>
          <p:cNvSpPr txBox="1"/>
          <p:nvPr/>
        </p:nvSpPr>
        <p:spPr>
          <a:xfrm>
            <a:off x="1069455" y="2801743"/>
            <a:ext cx="6713679" cy="159880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hold down :</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To keep something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抑制；压制；</a:t>
            </a:r>
            <a:r>
              <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rPr>
              <a:t>保有</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工作等</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b="1" dirty="0">
                <a:solidFill>
                  <a:schemeClr val="tx1">
                    <a:lumMod val="65000"/>
                    <a:lumOff val="35000"/>
                  </a:schemeClr>
                </a:solidFill>
                <a:latin typeface="Times New Roman" panose="02020603050405020304" pitchFamily="18" charset="0"/>
                <a:cs typeface="Times New Roman" panose="02020603050405020304" pitchFamily="18" charset="0"/>
              </a:rPr>
              <a:t>胜任而保持</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职位等</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I felt quite confident of my ability to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hold down </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a good job.</a:t>
            </a:r>
          </a:p>
        </p:txBody>
      </p:sp>
      <p:sp>
        <p:nvSpPr>
          <p:cNvPr id="19"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22" name="组合 7"/>
          <p:cNvGrpSpPr/>
          <p:nvPr/>
        </p:nvGrpSpPr>
        <p:grpSpPr bwMode="auto">
          <a:xfrm rot="5400000">
            <a:off x="144993" y="368300"/>
            <a:ext cx="68263" cy="363538"/>
            <a:chOff x="959" y="1331"/>
            <a:chExt cx="108" cy="572"/>
          </a:xfrm>
          <a:solidFill>
            <a:srgbClr val="64A177"/>
          </a:solidFill>
        </p:grpSpPr>
        <p:cxnSp>
          <p:nvCxnSpPr>
            <p:cNvPr id="24"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5"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6"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Phrases</a:t>
            </a:r>
          </a:p>
        </p:txBody>
      </p:sp>
      <p:grpSp>
        <p:nvGrpSpPr>
          <p:cNvPr id="27" name="组合 33"/>
          <p:cNvGrpSpPr/>
          <p:nvPr/>
        </p:nvGrpSpPr>
        <p:grpSpPr>
          <a:xfrm>
            <a:off x="2747973" y="515173"/>
            <a:ext cx="6747659" cy="68263"/>
            <a:chOff x="3461553" y="517741"/>
            <a:chExt cx="6747659" cy="68263"/>
          </a:xfrm>
          <a:solidFill>
            <a:srgbClr val="64A177"/>
          </a:solidFill>
        </p:grpSpPr>
        <p:cxnSp>
          <p:nvCxnSpPr>
            <p:cNvPr id="28"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9"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917574"/>
            <a:ext cx="6713679" cy="343496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50000"/>
              </a:lnSpc>
              <a:spcBef>
                <a:spcPts val="0"/>
              </a:spcBef>
              <a:spcAft>
                <a:spcPts val="0"/>
              </a:spcAft>
              <a:buNone/>
              <a:defRPr/>
            </a:pPr>
            <a:r>
              <a:rPr lang="en-US" altLang="zh-CN" sz="1800" dirty="0">
                <a:solidFill>
                  <a:schemeClr val="tx1">
                    <a:lumMod val="65000"/>
                    <a:lumOff val="35000"/>
                  </a:schemeClr>
                </a:solidFill>
                <a:latin typeface="Times New Roman" panose="02020603050405020304" pitchFamily="18" charset="0"/>
                <a:cs typeface="Times New Roman" panose="02020603050405020304" pitchFamily="18" charset="0"/>
              </a:rPr>
              <a:t>I had been very much encouraged by this, </a:t>
            </a:r>
            <a:r>
              <a:rPr lang="en-US" altLang="zh-CN" sz="1800" b="1" u="sng" dirty="0">
                <a:solidFill>
                  <a:schemeClr val="tx1">
                    <a:lumMod val="65000"/>
                    <a:lumOff val="35000"/>
                  </a:schemeClr>
                </a:solidFill>
                <a:latin typeface="Times New Roman" panose="02020603050405020304" pitchFamily="18" charset="0"/>
                <a:cs typeface="Times New Roman" panose="02020603050405020304" pitchFamily="18" charset="0"/>
              </a:rPr>
              <a:t>as</a:t>
            </a:r>
            <a:r>
              <a:rPr lang="en-US" altLang="zh-CN" sz="1800" dirty="0">
                <a:solidFill>
                  <a:schemeClr val="tx1">
                    <a:lumMod val="65000"/>
                    <a:lumOff val="35000"/>
                  </a:schemeClr>
                </a:solidFill>
                <a:latin typeface="Times New Roman" panose="02020603050405020304" pitchFamily="18" charset="0"/>
                <a:cs typeface="Times New Roman" panose="02020603050405020304" pitchFamily="18" charset="0"/>
              </a:rPr>
              <a:t> I had made a point of keeping up with new trends and developments </a:t>
            </a:r>
            <a:r>
              <a:rPr lang="en-US" altLang="zh-CN" sz="1800" b="1" u="sng" dirty="0">
                <a:solidFill>
                  <a:schemeClr val="tx1">
                    <a:lumMod val="65000"/>
                    <a:lumOff val="35000"/>
                  </a:schemeClr>
                </a:solidFill>
                <a:latin typeface="Times New Roman" panose="02020603050405020304" pitchFamily="18" charset="0"/>
                <a:cs typeface="Times New Roman" panose="02020603050405020304" pitchFamily="18" charset="0"/>
              </a:rPr>
              <a:t>by</a:t>
            </a:r>
            <a:r>
              <a:rPr lang="en-US" altLang="zh-CN" sz="1800" dirty="0">
                <a:solidFill>
                  <a:schemeClr val="tx1">
                    <a:lumMod val="65000"/>
                    <a:lumOff val="35000"/>
                  </a:schemeClr>
                </a:solidFill>
                <a:latin typeface="Times New Roman" panose="02020603050405020304" pitchFamily="18" charset="0"/>
                <a:cs typeface="Times New Roman" panose="02020603050405020304" pitchFamily="18" charset="0"/>
              </a:rPr>
              <a:t> borrowing books through the Central Library System, and </a:t>
            </a:r>
            <a:r>
              <a:rPr lang="en-US" altLang="zh-CN" sz="1800" b="1" u="sng" dirty="0">
                <a:solidFill>
                  <a:schemeClr val="tx1">
                    <a:lumMod val="65000"/>
                    <a:lumOff val="35000"/>
                  </a:schemeClr>
                </a:solidFill>
                <a:latin typeface="Times New Roman" panose="02020603050405020304" pitchFamily="18" charset="0"/>
                <a:cs typeface="Times New Roman" panose="02020603050405020304" pitchFamily="18" charset="0"/>
              </a:rPr>
              <a:t>by</a:t>
            </a:r>
            <a:r>
              <a:rPr lang="en-US" altLang="zh-CN" sz="1800" dirty="0">
                <a:solidFill>
                  <a:schemeClr val="tx1">
                    <a:lumMod val="65000"/>
                    <a:lumOff val="35000"/>
                  </a:schemeClr>
                </a:solidFill>
                <a:latin typeface="Times New Roman" panose="02020603050405020304" pitchFamily="18" charset="0"/>
                <a:cs typeface="Times New Roman" panose="02020603050405020304" pitchFamily="18" charset="0"/>
              </a:rPr>
              <a:t> subscribing to various technical journals and magazines, so I felt quite confident of my ability to hold down a good job.</a:t>
            </a:r>
            <a:endParaRPr lang="zh-CN" altLang="en-US" sz="18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19" name="组合 7"/>
          <p:cNvGrpSpPr/>
          <p:nvPr/>
        </p:nvGrpSpPr>
        <p:grpSpPr bwMode="auto">
          <a:xfrm rot="5400000">
            <a:off x="144993" y="368300"/>
            <a:ext cx="68263" cy="363538"/>
            <a:chOff x="959" y="1331"/>
            <a:chExt cx="108" cy="572"/>
          </a:xfrm>
          <a:solidFill>
            <a:srgbClr val="64A177"/>
          </a:solidFill>
        </p:grpSpPr>
        <p:cxnSp>
          <p:nvCxnSpPr>
            <p:cNvPr id="22"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3"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4"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Sentences</a:t>
            </a:r>
          </a:p>
        </p:txBody>
      </p:sp>
      <p:grpSp>
        <p:nvGrpSpPr>
          <p:cNvPr id="25" name="组合 33"/>
          <p:cNvGrpSpPr/>
          <p:nvPr/>
        </p:nvGrpSpPr>
        <p:grpSpPr>
          <a:xfrm>
            <a:off x="3047077" y="515173"/>
            <a:ext cx="6747659" cy="68263"/>
            <a:chOff x="3461553" y="517741"/>
            <a:chExt cx="6747659" cy="68263"/>
          </a:xfrm>
          <a:solidFill>
            <a:srgbClr val="64A177"/>
          </a:solidFill>
        </p:grpSpPr>
        <p:cxnSp>
          <p:nvCxnSpPr>
            <p:cNvPr id="26"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7"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917574"/>
            <a:ext cx="6713679" cy="343496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1800" dirty="0">
                <a:solidFill>
                  <a:schemeClr val="tx1">
                    <a:lumMod val="65000"/>
                    <a:lumOff val="35000"/>
                  </a:schemeClr>
                </a:solidFill>
                <a:latin typeface="Times New Roman" panose="02020603050405020304" pitchFamily="18" charset="0"/>
                <a:cs typeface="Times New Roman" panose="02020603050405020304" pitchFamily="18" charset="0"/>
              </a:rPr>
              <a:t>She </a:t>
            </a:r>
            <a:r>
              <a:rPr lang="en-US" altLang="zh-CN" sz="1800" b="1" u="sng" dirty="0">
                <a:solidFill>
                  <a:schemeClr val="tx1">
                    <a:lumMod val="65000"/>
                    <a:lumOff val="35000"/>
                  </a:schemeClr>
                </a:solidFill>
                <a:latin typeface="Times New Roman" panose="02020603050405020304" pitchFamily="18" charset="0"/>
                <a:cs typeface="Times New Roman" panose="02020603050405020304" pitchFamily="18" charset="0"/>
              </a:rPr>
              <a:t>set off </a:t>
            </a:r>
            <a:r>
              <a:rPr lang="en-US" altLang="zh-CN" sz="1800" u="sng" dirty="0">
                <a:solidFill>
                  <a:schemeClr val="tx1">
                    <a:lumMod val="65000"/>
                    <a:lumOff val="35000"/>
                  </a:schemeClr>
                </a:solidFill>
                <a:latin typeface="Times New Roman" panose="02020603050405020304" pitchFamily="18" charset="0"/>
                <a:cs typeface="Times New Roman" panose="02020603050405020304" pitchFamily="18" charset="0"/>
              </a:rPr>
              <a:t>down</a:t>
            </a:r>
            <a:r>
              <a:rPr lang="en-US" altLang="zh-CN" sz="1800" dirty="0">
                <a:solidFill>
                  <a:schemeClr val="tx1">
                    <a:lumMod val="65000"/>
                    <a:lumOff val="35000"/>
                  </a:schemeClr>
                </a:solidFill>
                <a:latin typeface="Times New Roman" panose="02020603050405020304" pitchFamily="18" charset="0"/>
                <a:cs typeface="Times New Roman" panose="02020603050405020304" pitchFamily="18" charset="0"/>
              </a:rPr>
              <a:t> a wide </a:t>
            </a:r>
            <a:r>
              <a:rPr lang="en-US" altLang="zh-CN" sz="1800" u="sng" dirty="0">
                <a:solidFill>
                  <a:schemeClr val="tx1">
                    <a:lumMod val="65000"/>
                    <a:lumOff val="35000"/>
                  </a:schemeClr>
                </a:solidFill>
                <a:latin typeface="Times New Roman" panose="02020603050405020304" pitchFamily="18" charset="0"/>
                <a:cs typeface="Times New Roman" panose="02020603050405020304" pitchFamily="18" charset="0"/>
              </a:rPr>
              <a:t>corridor</a:t>
            </a:r>
            <a:r>
              <a:rPr lang="en-US" altLang="zh-CN" sz="1800" dirty="0">
                <a:solidFill>
                  <a:schemeClr val="tx1">
                    <a:lumMod val="65000"/>
                    <a:lumOff val="35000"/>
                  </a:schemeClr>
                </a:solidFill>
                <a:latin typeface="Times New Roman" panose="02020603050405020304" pitchFamily="18" charset="0"/>
                <a:cs typeface="Times New Roman" panose="02020603050405020304" pitchFamily="18" charset="0"/>
              </a:rPr>
              <a:t>, her back straight and stiff with a disapproval </a:t>
            </a:r>
            <a:r>
              <a:rPr lang="en-US" altLang="zh-CN" sz="1800" b="1" dirty="0">
                <a:solidFill>
                  <a:srgbClr val="FF0000"/>
                </a:solidFill>
                <a:latin typeface="Times New Roman" panose="02020603050405020304" pitchFamily="18" charset="0"/>
                <a:cs typeface="Times New Roman" panose="02020603050405020304" pitchFamily="18" charset="0"/>
              </a:rPr>
              <a:t>which</a:t>
            </a:r>
            <a:r>
              <a:rPr lang="en-US" altLang="zh-CN" sz="1800" dirty="0">
                <a:solidFill>
                  <a:schemeClr val="tx1">
                    <a:lumMod val="65000"/>
                    <a:lumOff val="35000"/>
                  </a:schemeClr>
                </a:solidFill>
                <a:latin typeface="Times New Roman" panose="02020603050405020304" pitchFamily="18" charset="0"/>
                <a:cs typeface="Times New Roman" panose="02020603050405020304" pitchFamily="18" charset="0"/>
              </a:rPr>
              <a:t> was </a:t>
            </a:r>
            <a:r>
              <a:rPr lang="en-US" altLang="zh-CN" sz="1800" b="1" u="sng" dirty="0">
                <a:solidFill>
                  <a:schemeClr val="tx1">
                    <a:lumMod val="65000"/>
                    <a:lumOff val="35000"/>
                  </a:schemeClr>
                </a:solidFill>
                <a:latin typeface="Times New Roman" panose="02020603050405020304" pitchFamily="18" charset="0"/>
                <a:cs typeface="Times New Roman" panose="02020603050405020304" pitchFamily="18" charset="0"/>
              </a:rPr>
              <a:t>echoed</a:t>
            </a:r>
            <a:r>
              <a:rPr lang="en-US" altLang="zh-CN" sz="1800" dirty="0">
                <a:solidFill>
                  <a:schemeClr val="tx1">
                    <a:lumMod val="65000"/>
                    <a:lumOff val="35000"/>
                  </a:schemeClr>
                </a:solidFill>
                <a:latin typeface="Times New Roman" panose="02020603050405020304" pitchFamily="18" charset="0"/>
                <a:cs typeface="Times New Roman" panose="02020603050405020304" pitchFamily="18" charset="0"/>
              </a:rPr>
              <a:t> in the tap-tap of her high heels. At the end of the corridor we entered an automatic lift; the girl maintained a silent hostility and avoided looking at me..</a:t>
            </a:r>
          </a:p>
        </p:txBody>
      </p:sp>
      <p:sp>
        <p:nvSpPr>
          <p:cNvPr id="11"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19" name="组合 7"/>
          <p:cNvGrpSpPr/>
          <p:nvPr/>
        </p:nvGrpSpPr>
        <p:grpSpPr bwMode="auto">
          <a:xfrm rot="5400000">
            <a:off x="144993" y="368300"/>
            <a:ext cx="68263" cy="363538"/>
            <a:chOff x="959" y="1331"/>
            <a:chExt cx="108" cy="572"/>
          </a:xfrm>
          <a:solidFill>
            <a:srgbClr val="64A177"/>
          </a:solidFill>
        </p:grpSpPr>
        <p:cxnSp>
          <p:nvCxnSpPr>
            <p:cNvPr id="22"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3"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4"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Sentences</a:t>
            </a:r>
          </a:p>
        </p:txBody>
      </p:sp>
      <p:grpSp>
        <p:nvGrpSpPr>
          <p:cNvPr id="25" name="组合 33"/>
          <p:cNvGrpSpPr/>
          <p:nvPr/>
        </p:nvGrpSpPr>
        <p:grpSpPr>
          <a:xfrm>
            <a:off x="3047077" y="515173"/>
            <a:ext cx="6747659" cy="68263"/>
            <a:chOff x="3461553" y="517741"/>
            <a:chExt cx="6747659" cy="68263"/>
          </a:xfrm>
          <a:solidFill>
            <a:srgbClr val="64A177"/>
          </a:solidFill>
        </p:grpSpPr>
        <p:cxnSp>
          <p:nvCxnSpPr>
            <p:cNvPr id="26"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7"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50"/>
          <p:cNvSpPr>
            <a:spLocks noChangeShapeType="1"/>
          </p:cNvSpPr>
          <p:nvPr/>
        </p:nvSpPr>
        <p:spPr bwMode="auto">
          <a:xfrm>
            <a:off x="968376" y="4323276"/>
            <a:ext cx="7272337" cy="0"/>
          </a:xfrm>
          <a:prstGeom prst="line">
            <a:avLst/>
          </a:prstGeom>
          <a:noFill/>
          <a:ln w="9525">
            <a:solidFill>
              <a:srgbClr val="64A177"/>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51"/>
          <p:cNvGrpSpPr/>
          <p:nvPr/>
        </p:nvGrpSpPr>
        <p:grpSpPr bwMode="auto">
          <a:xfrm>
            <a:off x="1482725" y="1547813"/>
            <a:ext cx="1054101" cy="1223962"/>
            <a:chOff x="839" y="1752"/>
            <a:chExt cx="664" cy="771"/>
          </a:xfrm>
        </p:grpSpPr>
        <p:sp>
          <p:nvSpPr>
            <p:cNvPr id="50" name="Oval 52"/>
            <p:cNvSpPr>
              <a:spLocks noChangeArrowheads="1"/>
            </p:cNvSpPr>
            <p:nvPr/>
          </p:nvSpPr>
          <p:spPr bwMode="auto">
            <a:xfrm>
              <a:off x="839" y="1752"/>
              <a:ext cx="664" cy="635"/>
            </a:xfrm>
            <a:prstGeom prst="ellipse">
              <a:avLst/>
            </a:prstGeom>
            <a:noFill/>
            <a:ln w="152400">
              <a:solidFill>
                <a:srgbClr val="64A177"/>
              </a:solidFill>
              <a:round/>
            </a:ln>
            <a:effectLst/>
          </p:spPr>
          <p:txBody>
            <a:bodyPr wrap="none" anchor="ctr"/>
            <a:lstStyle/>
            <a:p>
              <a:pPr algn="ctr" eaLnBrk="0" hangingPunct="0">
                <a:defRPr/>
              </a:pPr>
              <a:r>
                <a:rPr lang="en-US" altLang="zh-CN" sz="20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Part I</a:t>
              </a:r>
            </a:p>
          </p:txBody>
        </p:sp>
        <p:sp>
          <p:nvSpPr>
            <p:cNvPr id="51" name="AutoShape 53"/>
            <p:cNvSpPr>
              <a:spLocks noChangeArrowheads="1"/>
            </p:cNvSpPr>
            <p:nvPr/>
          </p:nvSpPr>
          <p:spPr bwMode="auto">
            <a:xfrm flipV="1">
              <a:off x="1087" y="2414"/>
              <a:ext cx="136" cy="109"/>
            </a:xfrm>
            <a:prstGeom prst="triangle">
              <a:avLst>
                <a:gd name="adj" fmla="val 50000"/>
              </a:avLst>
            </a:prstGeom>
            <a:solidFill>
              <a:srgbClr val="64A177"/>
            </a:solidFill>
            <a:ln w="9525">
              <a:solidFill>
                <a:srgbClr val="64A177"/>
              </a:solidFill>
              <a:miter lim="800000"/>
            </a:ln>
            <a:effectLst/>
          </p:spPr>
          <p:txBody>
            <a:bodyPr wrap="none" anchor="ctr"/>
            <a:lstStyle/>
            <a:p>
              <a:pPr eaLnBrk="0" hangingPunct="0">
                <a:defRPr/>
              </a:pPr>
              <a:endParaRPr lang="zh-CN" altLang="en-US">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3" name="Group 51"/>
          <p:cNvGrpSpPr/>
          <p:nvPr/>
        </p:nvGrpSpPr>
        <p:grpSpPr bwMode="auto">
          <a:xfrm>
            <a:off x="3958273" y="1548130"/>
            <a:ext cx="1068705" cy="1223645"/>
            <a:chOff x="839" y="1752"/>
            <a:chExt cx="635" cy="771"/>
          </a:xfrm>
        </p:grpSpPr>
        <p:sp>
          <p:nvSpPr>
            <p:cNvPr id="54" name="Oval 52"/>
            <p:cNvSpPr>
              <a:spLocks noChangeArrowheads="1"/>
            </p:cNvSpPr>
            <p:nvPr/>
          </p:nvSpPr>
          <p:spPr bwMode="auto">
            <a:xfrm>
              <a:off x="839" y="1752"/>
              <a:ext cx="635" cy="635"/>
            </a:xfrm>
            <a:prstGeom prst="ellipse">
              <a:avLst/>
            </a:prstGeom>
            <a:noFill/>
            <a:ln w="152400">
              <a:solidFill>
                <a:srgbClr val="64A177"/>
              </a:solidFill>
              <a:round/>
            </a:ln>
            <a:effectLst/>
          </p:spPr>
          <p:txBody>
            <a:bodyPr wrap="none" anchor="ctr"/>
            <a:lstStyle/>
            <a:p>
              <a:pPr algn="ctr" eaLnBrk="0" hangingPunct="0">
                <a:defRPr/>
              </a:pPr>
              <a:r>
                <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Part II</a:t>
              </a:r>
            </a:p>
          </p:txBody>
        </p:sp>
        <p:sp>
          <p:nvSpPr>
            <p:cNvPr id="55" name="AutoShape 53"/>
            <p:cNvSpPr>
              <a:spLocks noChangeArrowheads="1"/>
            </p:cNvSpPr>
            <p:nvPr/>
          </p:nvSpPr>
          <p:spPr bwMode="auto">
            <a:xfrm flipV="1">
              <a:off x="1087" y="2414"/>
              <a:ext cx="136" cy="109"/>
            </a:xfrm>
            <a:prstGeom prst="triangle">
              <a:avLst>
                <a:gd name="adj" fmla="val 50000"/>
              </a:avLst>
            </a:prstGeom>
            <a:solidFill>
              <a:srgbClr val="64A177"/>
            </a:solidFill>
            <a:ln w="9525">
              <a:solidFill>
                <a:srgbClr val="64A177"/>
              </a:solidFill>
              <a:miter lim="800000"/>
            </a:ln>
            <a:effectLst/>
          </p:spPr>
          <p:txBody>
            <a:bodyPr wrap="none" anchor="ctr"/>
            <a:lstStyle/>
            <a:p>
              <a:pPr eaLnBrk="0" hangingPunct="0">
                <a:defRPr/>
              </a:pPr>
              <a:endParaRPr lang="zh-CN" altLang="en-US">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4" name="Group 51"/>
          <p:cNvGrpSpPr/>
          <p:nvPr/>
        </p:nvGrpSpPr>
        <p:grpSpPr bwMode="auto">
          <a:xfrm>
            <a:off x="6448425" y="1548130"/>
            <a:ext cx="1053465" cy="1223645"/>
            <a:chOff x="837" y="1752"/>
            <a:chExt cx="635" cy="771"/>
          </a:xfrm>
        </p:grpSpPr>
        <p:sp>
          <p:nvSpPr>
            <p:cNvPr id="57" name="Oval 52"/>
            <p:cNvSpPr>
              <a:spLocks noChangeArrowheads="1"/>
            </p:cNvSpPr>
            <p:nvPr/>
          </p:nvSpPr>
          <p:spPr bwMode="auto">
            <a:xfrm>
              <a:off x="837" y="1752"/>
              <a:ext cx="635" cy="635"/>
            </a:xfrm>
            <a:prstGeom prst="ellipse">
              <a:avLst/>
            </a:prstGeom>
            <a:noFill/>
            <a:ln w="152400">
              <a:solidFill>
                <a:srgbClr val="64A177"/>
              </a:solidFill>
              <a:round/>
            </a:ln>
            <a:effectLst/>
          </p:spPr>
          <p:txBody>
            <a:bodyPr wrap="none" anchor="ctr"/>
            <a:lstStyle/>
            <a:p>
              <a:pPr algn="ctr" eaLnBrk="0" hangingPunct="0">
                <a:defRPr/>
              </a:pPr>
              <a:r>
                <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Part III</a:t>
              </a:r>
            </a:p>
          </p:txBody>
        </p:sp>
        <p:sp>
          <p:nvSpPr>
            <p:cNvPr id="58" name="AutoShape 53"/>
            <p:cNvSpPr>
              <a:spLocks noChangeArrowheads="1"/>
            </p:cNvSpPr>
            <p:nvPr/>
          </p:nvSpPr>
          <p:spPr bwMode="auto">
            <a:xfrm flipV="1">
              <a:off x="1087" y="2414"/>
              <a:ext cx="136" cy="109"/>
            </a:xfrm>
            <a:prstGeom prst="triangle">
              <a:avLst>
                <a:gd name="adj" fmla="val 50000"/>
              </a:avLst>
            </a:prstGeom>
            <a:solidFill>
              <a:srgbClr val="64A177"/>
            </a:solidFill>
            <a:ln>
              <a:noFill/>
            </a:ln>
            <a:effectLst/>
          </p:spPr>
          <p:txBody>
            <a:bodyPr wrap="none" anchor="ctr"/>
            <a:lstStyle/>
            <a:p>
              <a:pPr eaLnBrk="0" hangingPunct="0">
                <a:defRPr/>
              </a:pPr>
              <a:endParaRPr lang="zh-CN" altLang="en-US">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5" name="组合 58"/>
          <p:cNvGrpSpPr/>
          <p:nvPr/>
        </p:nvGrpSpPr>
        <p:grpSpPr bwMode="auto">
          <a:xfrm>
            <a:off x="3185169" y="4217599"/>
            <a:ext cx="5881998" cy="400566"/>
            <a:chOff x="3536821" y="3004071"/>
            <a:chExt cx="4490626" cy="70186"/>
          </a:xfrm>
        </p:grpSpPr>
        <p:sp>
          <p:nvSpPr>
            <p:cNvPr id="61" name="Text Box 54"/>
            <p:cNvSpPr txBox="1">
              <a:spLocks noChangeArrowheads="1"/>
            </p:cNvSpPr>
            <p:nvPr/>
          </p:nvSpPr>
          <p:spPr bwMode="auto">
            <a:xfrm>
              <a:off x="3536821" y="3009544"/>
              <a:ext cx="1626377" cy="64713"/>
            </a:xfrm>
            <a:prstGeom prst="rect">
              <a:avLst/>
            </a:prstGeom>
            <a:noFill/>
            <a:ln>
              <a:noFill/>
            </a:ln>
            <a:effectLst/>
          </p:spPr>
          <p:txBody>
            <a:bodyPr wrap="square">
              <a:spAutoFit/>
            </a:bodyPr>
            <a:lstStyle/>
            <a:p>
              <a:pPr algn="ctr" eaLnBrk="0" hangingPunct="0">
                <a:spcBef>
                  <a:spcPct val="50000"/>
                </a:spcBef>
                <a:defRPr/>
              </a:pPr>
              <a:endPar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2" name="Text Box 54"/>
            <p:cNvSpPr txBox="1">
              <a:spLocks noChangeArrowheads="1"/>
            </p:cNvSpPr>
            <p:nvPr/>
          </p:nvSpPr>
          <p:spPr bwMode="auto">
            <a:xfrm>
              <a:off x="5698020" y="3004071"/>
              <a:ext cx="2329427" cy="64713"/>
            </a:xfrm>
            <a:prstGeom prst="rect">
              <a:avLst/>
            </a:prstGeom>
            <a:noFill/>
            <a:ln>
              <a:noFill/>
            </a:ln>
            <a:effectLst/>
          </p:spPr>
          <p:txBody>
            <a:bodyPr wrap="square">
              <a:spAutoFit/>
            </a:bodyPr>
            <a:lstStyle/>
            <a:p>
              <a:pPr eaLnBrk="0" hangingPunct="0">
                <a:spcBef>
                  <a:spcPct val="50000"/>
                </a:spcBef>
                <a:defRPr/>
              </a:pPr>
              <a:endParaRPr lang="zh-CN" altLang="en-US"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endParaRPr>
            </a:p>
          </p:txBody>
        </p:sp>
      </p:grpSp>
      <p:sp>
        <p:nvSpPr>
          <p:cNvPr id="39" name="任意多边形: 形状 18"/>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endParaRPr lang="zh-CN" altLang="en-US" sz="1600" dirty="0"/>
          </a:p>
        </p:txBody>
      </p:sp>
      <p:sp>
        <p:nvSpPr>
          <p:cNvPr id="40" name="文本框 19"/>
          <p:cNvSpPr txBox="1">
            <a:spLocks noChangeArrowheads="1"/>
          </p:cNvSpPr>
          <p:nvPr/>
        </p:nvSpPr>
        <p:spPr bwMode="auto">
          <a:xfrm>
            <a:off x="1575818" y="349250"/>
            <a:ext cx="2664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Contents</a:t>
            </a:r>
          </a:p>
        </p:txBody>
      </p:sp>
      <p:grpSp>
        <p:nvGrpSpPr>
          <p:cNvPr id="41" name="组合 7"/>
          <p:cNvGrpSpPr/>
          <p:nvPr/>
        </p:nvGrpSpPr>
        <p:grpSpPr bwMode="auto">
          <a:xfrm rot="5400000">
            <a:off x="144993" y="368300"/>
            <a:ext cx="68263" cy="363538"/>
            <a:chOff x="959" y="1331"/>
            <a:chExt cx="108" cy="572"/>
          </a:xfrm>
          <a:solidFill>
            <a:srgbClr val="64A177"/>
          </a:solidFill>
        </p:grpSpPr>
        <p:cxnSp>
          <p:nvCxnSpPr>
            <p:cNvPr id="42" name="直接连接符 21"/>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43" name="椭圆 32"/>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grpSp>
        <p:nvGrpSpPr>
          <p:cNvPr id="44" name="组合 33"/>
          <p:cNvGrpSpPr/>
          <p:nvPr/>
        </p:nvGrpSpPr>
        <p:grpSpPr>
          <a:xfrm>
            <a:off x="3029935" y="515938"/>
            <a:ext cx="6747659" cy="68263"/>
            <a:chOff x="3461553" y="517741"/>
            <a:chExt cx="6747659" cy="68263"/>
          </a:xfrm>
          <a:solidFill>
            <a:srgbClr val="64A177"/>
          </a:solidFill>
        </p:grpSpPr>
        <p:cxnSp>
          <p:nvCxnSpPr>
            <p:cNvPr id="45"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46"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9" name="文字方塊 8"/>
          <p:cNvSpPr txBox="1"/>
          <p:nvPr/>
        </p:nvSpPr>
        <p:spPr>
          <a:xfrm>
            <a:off x="776684" y="2945973"/>
            <a:ext cx="2415381" cy="369332"/>
          </a:xfrm>
          <a:prstGeom prst="rect">
            <a:avLst/>
          </a:prstGeom>
          <a:noFill/>
        </p:spPr>
        <p:txBody>
          <a:bodyPr wrap="square" rtlCol="0">
            <a:spAutoFit/>
          </a:bodyPr>
          <a:lstStyle/>
          <a:p>
            <a:pPr algn="ctr" eaLnBrk="0" hangingPunct="0">
              <a:spcBef>
                <a:spcPct val="50000"/>
              </a:spcBef>
              <a:defRPr/>
            </a:pPr>
            <a:r>
              <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Background</a:t>
            </a:r>
          </a:p>
        </p:txBody>
      </p:sp>
      <p:sp>
        <p:nvSpPr>
          <p:cNvPr id="47" name="文字方塊 46"/>
          <p:cNvSpPr txBox="1"/>
          <p:nvPr/>
        </p:nvSpPr>
        <p:spPr>
          <a:xfrm>
            <a:off x="3282410" y="2945298"/>
            <a:ext cx="2415381" cy="369332"/>
          </a:xfrm>
          <a:prstGeom prst="rect">
            <a:avLst/>
          </a:prstGeom>
          <a:noFill/>
        </p:spPr>
        <p:txBody>
          <a:bodyPr wrap="square" rtlCol="0">
            <a:spAutoFit/>
          </a:bodyPr>
          <a:lstStyle/>
          <a:p>
            <a:pPr algn="ctr" eaLnBrk="0" hangingPunct="0">
              <a:spcBef>
                <a:spcPct val="50000"/>
              </a:spcBef>
              <a:defRPr/>
            </a:pPr>
            <a:r>
              <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Text Organization</a:t>
            </a:r>
          </a:p>
        </p:txBody>
      </p:sp>
      <p:sp>
        <p:nvSpPr>
          <p:cNvPr id="26" name="文字方塊 25"/>
          <p:cNvSpPr txBox="1"/>
          <p:nvPr/>
        </p:nvSpPr>
        <p:spPr>
          <a:xfrm>
            <a:off x="5767466" y="2940689"/>
            <a:ext cx="2415381" cy="646331"/>
          </a:xfrm>
          <a:prstGeom prst="rect">
            <a:avLst/>
          </a:prstGeom>
          <a:noFill/>
        </p:spPr>
        <p:txBody>
          <a:bodyPr wrap="square" rtlCol="0">
            <a:spAutoFit/>
          </a:bodyPr>
          <a:lstStyle/>
          <a:p>
            <a:pPr algn="ctr" eaLnBrk="0" hangingPunct="0">
              <a:spcBef>
                <a:spcPct val="50000"/>
              </a:spcBef>
              <a:defRPr/>
            </a:pPr>
            <a:r>
              <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Language Points &amp; difficult sentences</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917574"/>
            <a:ext cx="6713679" cy="343496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deliberate:</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[adj.] intentional or planned</a:t>
            </a:r>
            <a:r>
              <a:rPr lang="zh-MO" alt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故意的，存心的；从容不迫的</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a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deliberate</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act of vandalism</a:t>
            </a:r>
            <a:endParaRPr lang="zh-CN" altLang="en-US" i="1"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She spoke in a slow and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deliberate</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way.</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	</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[v.] to think or talk </a:t>
            </a:r>
            <a:r>
              <a:rPr lang="en-US" altLang="zh-CN" dirty="0" err="1">
                <a:solidFill>
                  <a:schemeClr val="tx1">
                    <a:lumMod val="65000"/>
                    <a:lumOff val="35000"/>
                  </a:schemeClr>
                </a:solidFill>
                <a:latin typeface="Times New Roman" panose="02020603050405020304" pitchFamily="18" charset="0"/>
                <a:cs typeface="Times New Roman" panose="02020603050405020304" pitchFamily="18" charset="0"/>
              </a:rPr>
              <a:t>sth</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seriously and carefully</a:t>
            </a:r>
            <a:r>
              <a:rPr lang="zh-MO" alt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深思熟虑，反复思考</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 jury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deliberated</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for five days before finding him guilty. </a:t>
            </a:r>
          </a:p>
          <a:p>
            <a:pPr marL="0" indent="0" algn="just" defTabSz="1087755" fontAlgn="auto">
              <a:lnSpc>
                <a:spcPct val="120000"/>
              </a:lnSpc>
              <a:spcBef>
                <a:spcPts val="0"/>
              </a:spcBef>
              <a:spcAft>
                <a:spcPts val="0"/>
              </a:spcAft>
              <a:buNone/>
              <a:defRPr/>
            </a:pPr>
            <a:endPar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b="1" dirty="0">
                <a:solidFill>
                  <a:schemeClr val="tx1">
                    <a:lumMod val="65000"/>
                    <a:lumOff val="35000"/>
                  </a:schemeClr>
                </a:solidFill>
                <a:latin typeface="Times New Roman" panose="02020603050405020304" pitchFamily="18" charset="0"/>
                <a:cs typeface="Times New Roman" panose="02020603050405020304" pitchFamily="18" charset="0"/>
              </a:rPr>
              <a:t>take time to deliberate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做事要深思熟虑</a:t>
            </a:r>
          </a:p>
          <a:p>
            <a:pPr algn="just" defTabSz="1087755" fontAlgn="auto">
              <a:lnSpc>
                <a:spcPct val="120000"/>
              </a:lnSpc>
              <a:spcBef>
                <a:spcPts val="0"/>
              </a:spcBef>
              <a:spcAft>
                <a:spcPts val="0"/>
              </a:spcAft>
              <a:defRPr/>
            </a:pPr>
            <a:r>
              <a:rPr lang="en-US" altLang="zh-CN" b="1" dirty="0">
                <a:solidFill>
                  <a:schemeClr val="tx1">
                    <a:lumMod val="65000"/>
                    <a:lumOff val="35000"/>
                  </a:schemeClr>
                </a:solidFill>
                <a:latin typeface="Times New Roman" panose="02020603050405020304" pitchFamily="18" charset="0"/>
                <a:cs typeface="Times New Roman" panose="02020603050405020304" pitchFamily="18" charset="0"/>
              </a:rPr>
              <a:t>deliberate on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审议；仔细研究，考虑</a:t>
            </a:r>
          </a:p>
        </p:txBody>
      </p:sp>
      <p:sp>
        <p:nvSpPr>
          <p:cNvPr id="11" name="Content Placeholder 2"/>
          <p:cNvSpPr txBox="1"/>
          <p:nvPr/>
        </p:nvSpPr>
        <p:spPr>
          <a:xfrm>
            <a:off x="1069455" y="3438299"/>
            <a:ext cx="6713679" cy="128250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abundantly:</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[adv.] more than enough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丰富的，大量的</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Calcium is found most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abundantly</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in milk. </a:t>
            </a:r>
            <a:endParaRPr lang="zh-CN" altLang="en-US" i="1" dirty="0">
              <a:solidFill>
                <a:schemeClr val="tx1">
                  <a:lumMod val="65000"/>
                  <a:lumOff val="35000"/>
                </a:schemeClr>
              </a:solidFill>
              <a:cs typeface="Arial" panose="020B0604020202020204" pitchFamily="34"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She made her wishes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abundantly</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clear</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 clear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十分清楚；非常明白</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zh-CN"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2"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13" name="组合 7"/>
          <p:cNvGrpSpPr/>
          <p:nvPr/>
        </p:nvGrpSpPr>
        <p:grpSpPr bwMode="auto">
          <a:xfrm rot="5400000">
            <a:off x="144993" y="368300"/>
            <a:ext cx="68263" cy="363538"/>
            <a:chOff x="959" y="1331"/>
            <a:chExt cx="108" cy="572"/>
          </a:xfrm>
          <a:solidFill>
            <a:srgbClr val="64A177"/>
          </a:solidFill>
        </p:grpSpPr>
        <p:cxnSp>
          <p:nvCxnSpPr>
            <p:cNvPr id="15"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16"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17"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Words</a:t>
            </a:r>
          </a:p>
        </p:txBody>
      </p:sp>
      <p:grpSp>
        <p:nvGrpSpPr>
          <p:cNvPr id="18" name="组合 33"/>
          <p:cNvGrpSpPr/>
          <p:nvPr/>
        </p:nvGrpSpPr>
        <p:grpSpPr>
          <a:xfrm>
            <a:off x="2628330" y="515173"/>
            <a:ext cx="6747659" cy="68263"/>
            <a:chOff x="3461553" y="517741"/>
            <a:chExt cx="6747659" cy="68263"/>
          </a:xfrm>
          <a:solidFill>
            <a:srgbClr val="64A177"/>
          </a:solidFill>
        </p:grpSpPr>
        <p:cxnSp>
          <p:nvCxnSpPr>
            <p:cNvPr id="20"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1"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p:nvPr/>
        </p:nvSpPr>
        <p:spPr>
          <a:xfrm>
            <a:off x="1006474" y="998662"/>
            <a:ext cx="6713679" cy="155079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dismissal:</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an employer makes sb. leave their job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解雇；开除；不予考虑；不予理会</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Her casual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dismissal</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of the threats seemed irresponsible. </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dismissal</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of the appeal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驳回上诉</a:t>
            </a:r>
          </a:p>
        </p:txBody>
      </p:sp>
      <p:sp>
        <p:nvSpPr>
          <p:cNvPr id="15" name="Content Placeholder 2"/>
          <p:cNvSpPr txBox="1"/>
          <p:nvPr/>
        </p:nvSpPr>
        <p:spPr>
          <a:xfrm>
            <a:off x="1006475" y="2666111"/>
            <a:ext cx="6713679" cy="178752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navigate:</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[v.] to direct the way that a ship, aircraft, etc.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导航；航行</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How do you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navigate</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your way through a forest</a:t>
            </a:r>
            <a:r>
              <a:rPr lang="zh-CN" altLang="en-US" i="1" dirty="0">
                <a:solidFill>
                  <a:schemeClr val="tx1">
                    <a:lumMod val="65000"/>
                    <a:lumOff val="35000"/>
                  </a:schemeClr>
                </a:solidFill>
                <a:latin typeface="Times New Roman" panose="02020603050405020304" pitchFamily="18" charset="0"/>
                <a:cs typeface="Times New Roman" panose="02020603050405020304" pitchFamily="18" charset="0"/>
              </a:rPr>
              <a:t>？</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 river became too narrow and shallow to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navigate</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We next had to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navigate</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a complex network of committees.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（找到正确方法）</a:t>
            </a:r>
          </a:p>
        </p:txBody>
      </p:sp>
      <p:sp>
        <p:nvSpPr>
          <p:cNvPr id="12"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14" name="组合 7"/>
          <p:cNvGrpSpPr/>
          <p:nvPr/>
        </p:nvGrpSpPr>
        <p:grpSpPr bwMode="auto">
          <a:xfrm rot="5400000">
            <a:off x="144993" y="368300"/>
            <a:ext cx="68263" cy="363538"/>
            <a:chOff x="959" y="1331"/>
            <a:chExt cx="108" cy="572"/>
          </a:xfrm>
          <a:solidFill>
            <a:srgbClr val="64A177"/>
          </a:solidFill>
        </p:grpSpPr>
        <p:cxnSp>
          <p:nvCxnSpPr>
            <p:cNvPr id="16"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17"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18"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Words</a:t>
            </a:r>
          </a:p>
        </p:txBody>
      </p:sp>
      <p:grpSp>
        <p:nvGrpSpPr>
          <p:cNvPr id="19" name="组合 33"/>
          <p:cNvGrpSpPr/>
          <p:nvPr/>
        </p:nvGrpSpPr>
        <p:grpSpPr>
          <a:xfrm>
            <a:off x="2628330" y="515173"/>
            <a:ext cx="6747659" cy="68263"/>
            <a:chOff x="3461553" y="517741"/>
            <a:chExt cx="6747659" cy="68263"/>
          </a:xfrm>
          <a:solidFill>
            <a:srgbClr val="64A177"/>
          </a:solidFill>
        </p:grpSpPr>
        <p:cxnSp>
          <p:nvCxnSpPr>
            <p:cNvPr id="20"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1"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049204" y="926039"/>
            <a:ext cx="6713679" cy="993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sunlit:</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[adj.] receiving a lot of light from the sun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阳光照耀的</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sunlit</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streets</a:t>
            </a:r>
            <a:endParaRPr lang="zh-CN" altLang="en-US" i="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9" name="Content Placeholder 2"/>
          <p:cNvSpPr txBox="1"/>
          <p:nvPr/>
        </p:nvSpPr>
        <p:spPr>
          <a:xfrm>
            <a:off x="1049205" y="1994794"/>
            <a:ext cx="6713679" cy="131127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squadron:</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a unit of one of the armed forces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中队</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a bomber/fighter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squadro</a:t>
            </a:r>
            <a:r>
              <a:rPr lang="en-US" altLang="zh-CN" b="1" dirty="0">
                <a:solidFill>
                  <a:schemeClr val="tx1">
                    <a:lumMod val="65000"/>
                    <a:lumOff val="35000"/>
                  </a:schemeClr>
                </a:solidFill>
                <a:latin typeface="Times New Roman" panose="02020603050405020304" pitchFamily="18" charset="0"/>
                <a:cs typeface="Times New Roman" panose="02020603050405020304" pitchFamily="18" charset="0"/>
              </a:rPr>
              <a:t>n</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轰炸机╱战斗机中队</a:t>
            </a:r>
          </a:p>
        </p:txBody>
      </p:sp>
      <p:sp>
        <p:nvSpPr>
          <p:cNvPr id="22" name="Content Placeholder 2"/>
          <p:cNvSpPr txBox="1"/>
          <p:nvPr/>
        </p:nvSpPr>
        <p:spPr>
          <a:xfrm>
            <a:off x="1049205" y="3189199"/>
            <a:ext cx="6713679" cy="131127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absurdity:</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stupid and unreasonable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荒谬；荒唐</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Duncan laughed at the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absurdity</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of the situation.</a:t>
            </a:r>
          </a:p>
          <a:p>
            <a:pPr marL="0" indent="0" algn="just" defTabSz="1087755" fontAlgn="auto">
              <a:lnSpc>
                <a:spcPct val="120000"/>
              </a:lnSpc>
              <a:spcBef>
                <a:spcPts val="0"/>
              </a:spcBef>
              <a:spcAft>
                <a:spcPts val="0"/>
              </a:spcAft>
              <a:buNone/>
              <a:defRPr/>
            </a:pPr>
            <a:endParaRPr lang="zh-CN" altLang="en-US" dirty="0">
              <a:solidFill>
                <a:schemeClr val="tx1">
                  <a:lumMod val="65000"/>
                  <a:lumOff val="35000"/>
                </a:schemeClr>
              </a:solidFill>
              <a:cs typeface="Arial" panose="020B0604020202020204" pitchFamily="34" charset="0"/>
            </a:endParaRPr>
          </a:p>
        </p:txBody>
      </p:sp>
      <p:sp>
        <p:nvSpPr>
          <p:cNvPr id="14"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24" name="组合 7"/>
          <p:cNvGrpSpPr/>
          <p:nvPr/>
        </p:nvGrpSpPr>
        <p:grpSpPr bwMode="auto">
          <a:xfrm rot="5400000">
            <a:off x="144993" y="368300"/>
            <a:ext cx="68263" cy="363538"/>
            <a:chOff x="959" y="1331"/>
            <a:chExt cx="108" cy="572"/>
          </a:xfrm>
          <a:solidFill>
            <a:srgbClr val="64A177"/>
          </a:solidFill>
        </p:grpSpPr>
        <p:cxnSp>
          <p:nvCxnSpPr>
            <p:cNvPr id="25"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6"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7"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Words</a:t>
            </a:r>
          </a:p>
        </p:txBody>
      </p:sp>
      <p:grpSp>
        <p:nvGrpSpPr>
          <p:cNvPr id="28" name="组合 33"/>
          <p:cNvGrpSpPr/>
          <p:nvPr/>
        </p:nvGrpSpPr>
        <p:grpSpPr>
          <a:xfrm>
            <a:off x="2628330" y="515173"/>
            <a:ext cx="6747659" cy="68263"/>
            <a:chOff x="3461553" y="517741"/>
            <a:chExt cx="6747659" cy="68263"/>
          </a:xfrm>
          <a:solidFill>
            <a:srgbClr val="64A177"/>
          </a:solidFill>
        </p:grpSpPr>
        <p:cxnSp>
          <p:nvCxnSpPr>
            <p:cNvPr id="29"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30"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6" y="917574"/>
            <a:ext cx="6611504" cy="193852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prejudice:</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an unfair and unreasonable opinion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偏见；成见</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a victim of racial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prejudice</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Their decision was based on ignorance and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prejudice</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	</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[v.]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使怀有偏见（</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~sb. against sb./</a:t>
            </a:r>
            <a:r>
              <a:rPr lang="en-US" altLang="zh-CN" dirty="0" err="1">
                <a:solidFill>
                  <a:schemeClr val="tx1">
                    <a:lumMod val="65000"/>
                    <a:lumOff val="35000"/>
                  </a:schemeClr>
                </a:solidFill>
                <a:latin typeface="Times New Roman" panose="02020603050405020304" pitchFamily="18" charset="0"/>
                <a:cs typeface="Times New Roman" panose="02020603050405020304" pitchFamily="18" charset="0"/>
              </a:rPr>
              <a:t>sth</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损害</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 prosecution lawyers have been trying to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prejudice</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the jury against her. </a:t>
            </a:r>
          </a:p>
        </p:txBody>
      </p:sp>
      <p:sp>
        <p:nvSpPr>
          <p:cNvPr id="12" name="Content Placeholder 2"/>
          <p:cNvSpPr txBox="1"/>
          <p:nvPr/>
        </p:nvSpPr>
        <p:spPr>
          <a:xfrm>
            <a:off x="1058069" y="2910079"/>
            <a:ext cx="6713679" cy="17825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kit:</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[n.] a set of things, such as tools or clothes.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配套元件；成套工具；全套衣服及装备</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[v.] kit sb. 'out/'up (in/with </a:t>
            </a:r>
            <a:r>
              <a:rPr lang="en-US" altLang="zh-CN" dirty="0" err="1">
                <a:solidFill>
                  <a:schemeClr val="tx1">
                    <a:lumMod val="65000"/>
                    <a:lumOff val="35000"/>
                  </a:schemeClr>
                </a:solidFill>
                <a:latin typeface="Times New Roman" panose="02020603050405020304" pitchFamily="18" charset="0"/>
                <a:cs typeface="Times New Roman" panose="02020603050405020304" pitchFamily="18" charset="0"/>
              </a:rPr>
              <a:t>sth</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使某人装备起来</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They were all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kitted</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out in brand-new ski outfits. </a:t>
            </a:r>
          </a:p>
        </p:txBody>
      </p:sp>
      <p:sp>
        <p:nvSpPr>
          <p:cNvPr id="19"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22" name="组合 7"/>
          <p:cNvGrpSpPr/>
          <p:nvPr/>
        </p:nvGrpSpPr>
        <p:grpSpPr bwMode="auto">
          <a:xfrm rot="5400000">
            <a:off x="144993" y="368300"/>
            <a:ext cx="68263" cy="363538"/>
            <a:chOff x="959" y="1331"/>
            <a:chExt cx="108" cy="572"/>
          </a:xfrm>
          <a:solidFill>
            <a:srgbClr val="64A177"/>
          </a:solidFill>
        </p:grpSpPr>
        <p:cxnSp>
          <p:nvCxnSpPr>
            <p:cNvPr id="24"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5"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6"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Words</a:t>
            </a:r>
          </a:p>
        </p:txBody>
      </p:sp>
      <p:grpSp>
        <p:nvGrpSpPr>
          <p:cNvPr id="27" name="组合 33"/>
          <p:cNvGrpSpPr/>
          <p:nvPr/>
        </p:nvGrpSpPr>
        <p:grpSpPr>
          <a:xfrm>
            <a:off x="2628330" y="515173"/>
            <a:ext cx="6747659" cy="68263"/>
            <a:chOff x="3461553" y="517741"/>
            <a:chExt cx="6747659" cy="68263"/>
          </a:xfrm>
          <a:solidFill>
            <a:srgbClr val="64A177"/>
          </a:solidFill>
        </p:grpSpPr>
        <p:cxnSp>
          <p:nvCxnSpPr>
            <p:cNvPr id="28"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9"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1221383"/>
            <a:ext cx="6713679" cy="178117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glorious:</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[adj.] beautiful/ hot and sunny weather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光荣的；壮丽的；极为宜人的；阳关灿烂的</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a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glorious</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chapter in our country's history </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a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glorious</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sunset</a:t>
            </a:r>
            <a:endParaRPr lang="zh-CN" altLang="en-US" i="1"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a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glorious</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trip to Rome </a:t>
            </a:r>
          </a:p>
        </p:txBody>
      </p:sp>
      <p:sp>
        <p:nvSpPr>
          <p:cNvPr id="12" name="Content Placeholder 2"/>
          <p:cNvSpPr txBox="1"/>
          <p:nvPr/>
        </p:nvSpPr>
        <p:spPr>
          <a:xfrm>
            <a:off x="1069455" y="3002559"/>
            <a:ext cx="6713679" cy="11312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undying:</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[adj.] permanent and never end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永恒的；不朽的</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undying</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love </a:t>
            </a:r>
          </a:p>
        </p:txBody>
      </p:sp>
      <p:sp>
        <p:nvSpPr>
          <p:cNvPr id="19"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22" name="组合 7"/>
          <p:cNvGrpSpPr/>
          <p:nvPr/>
        </p:nvGrpSpPr>
        <p:grpSpPr bwMode="auto">
          <a:xfrm rot="5400000">
            <a:off x="144993" y="368300"/>
            <a:ext cx="68263" cy="363538"/>
            <a:chOff x="959" y="1331"/>
            <a:chExt cx="108" cy="572"/>
          </a:xfrm>
          <a:solidFill>
            <a:srgbClr val="64A177"/>
          </a:solidFill>
        </p:grpSpPr>
        <p:cxnSp>
          <p:nvCxnSpPr>
            <p:cNvPr id="24"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5"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6"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Words</a:t>
            </a:r>
          </a:p>
        </p:txBody>
      </p:sp>
      <p:grpSp>
        <p:nvGrpSpPr>
          <p:cNvPr id="27" name="组合 33"/>
          <p:cNvGrpSpPr/>
          <p:nvPr/>
        </p:nvGrpSpPr>
        <p:grpSpPr>
          <a:xfrm>
            <a:off x="2628330" y="515173"/>
            <a:ext cx="6747659" cy="68263"/>
            <a:chOff x="3461553" y="517741"/>
            <a:chExt cx="6747659" cy="68263"/>
          </a:xfrm>
          <a:solidFill>
            <a:srgbClr val="64A177"/>
          </a:solidFill>
        </p:grpSpPr>
        <p:cxnSp>
          <p:nvCxnSpPr>
            <p:cNvPr id="28"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9"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1096663"/>
            <a:ext cx="6713679" cy="147002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hold one’s own:</a:t>
            </a:r>
          </a:p>
          <a:p>
            <a:pPr marL="0" indent="0" algn="just" defTabSz="1087755" fontAlgn="auto">
              <a:lnSpc>
                <a:spcPct val="120000"/>
              </a:lnSpc>
              <a:spcBef>
                <a:spcPts val="0"/>
              </a:spcBef>
              <a:spcAft>
                <a:spcPts val="0"/>
              </a:spcAft>
              <a:buNone/>
              <a:defRPr/>
            </a:pP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坚守，保持力量</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He</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 held his own </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in the contest and finished in the first place. </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坚守</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 patient is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holding her own</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坚持住</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sp>
        <p:nvSpPr>
          <p:cNvPr id="12" name="Content Placeholder 2"/>
          <p:cNvSpPr txBox="1"/>
          <p:nvPr/>
        </p:nvSpPr>
        <p:spPr>
          <a:xfrm>
            <a:off x="1069455" y="2459884"/>
            <a:ext cx="6713679" cy="192464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be suited to/for </a:t>
            </a:r>
            <a:r>
              <a:rPr lang="en-US" altLang="zh-CN" sz="1800" b="1" dirty="0" err="1">
                <a:solidFill>
                  <a:schemeClr val="tx1">
                    <a:lumMod val="65000"/>
                    <a:lumOff val="35000"/>
                  </a:schemeClr>
                </a:solidFill>
                <a:latin typeface="Times New Roman" panose="02020603050405020304" pitchFamily="18" charset="0"/>
                <a:cs typeface="Times New Roman" panose="02020603050405020304" pitchFamily="18" charset="0"/>
              </a:rPr>
              <a:t>sth</a:t>
            </a: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./sb.</a:t>
            </a:r>
            <a:r>
              <a:rPr lang="zh-CN" altLang="en-US" sz="1800" b="1"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indent="0" algn="just" defTabSz="1087755" fontAlgn="auto">
              <a:lnSpc>
                <a:spcPct val="120000"/>
              </a:lnSpc>
              <a:spcBef>
                <a:spcPts val="0"/>
              </a:spcBef>
              <a:spcAft>
                <a:spcPts val="0"/>
              </a:spcAft>
              <a:buNone/>
              <a:defRPr/>
            </a:pP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适宜于</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 gestures of the body must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be suited to</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the discourse you are upon.</a:t>
            </a:r>
          </a:p>
          <a:p>
            <a:pPr algn="just" defTabSz="1087755" fontAlgn="auto">
              <a:lnSpc>
                <a:spcPct val="120000"/>
              </a:lnSpc>
              <a:spcBef>
                <a:spcPts val="0"/>
              </a:spcBef>
              <a:spcAft>
                <a:spcPts val="0"/>
              </a:spcAft>
              <a:defRPr/>
            </a:pPr>
            <a:endPar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endParaRPr>
          </a:p>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be suitable for/to sb./</a:t>
            </a:r>
            <a:r>
              <a:rPr lang="en-US" altLang="zh-CN" sz="1800" b="1" dirty="0" err="1">
                <a:solidFill>
                  <a:schemeClr val="tx1">
                    <a:lumMod val="65000"/>
                    <a:lumOff val="35000"/>
                  </a:schemeClr>
                </a:solidFill>
                <a:latin typeface="Times New Roman" panose="02020603050405020304" pitchFamily="18" charset="0"/>
                <a:cs typeface="Times New Roman" panose="02020603050405020304" pitchFamily="18" charset="0"/>
              </a:rPr>
              <a:t>sth</a:t>
            </a: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a:t>
            </a:r>
          </a:p>
          <a:p>
            <a:pPr marL="0" indent="0" algn="just" defTabSz="1087755" fontAlgn="auto">
              <a:lnSpc>
                <a:spcPct val="120000"/>
              </a:lnSpc>
              <a:spcBef>
                <a:spcPts val="0"/>
              </a:spcBef>
              <a:spcAft>
                <a:spcPts val="0"/>
              </a:spcAft>
              <a:buNone/>
              <a:defRPr/>
            </a:pP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适合，符合要求</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 application must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be suitable for </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use in the home environment. </a:t>
            </a:r>
          </a:p>
        </p:txBody>
      </p:sp>
      <p:sp>
        <p:nvSpPr>
          <p:cNvPr id="13"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15" name="组合 7"/>
          <p:cNvGrpSpPr/>
          <p:nvPr/>
        </p:nvGrpSpPr>
        <p:grpSpPr bwMode="auto">
          <a:xfrm rot="5400000">
            <a:off x="144993" y="368300"/>
            <a:ext cx="68263" cy="363538"/>
            <a:chOff x="959" y="1331"/>
            <a:chExt cx="108" cy="572"/>
          </a:xfrm>
          <a:solidFill>
            <a:srgbClr val="64A177"/>
          </a:solidFill>
        </p:grpSpPr>
        <p:cxnSp>
          <p:nvCxnSpPr>
            <p:cNvPr id="16"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17"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18"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Words</a:t>
            </a:r>
          </a:p>
        </p:txBody>
      </p:sp>
      <p:grpSp>
        <p:nvGrpSpPr>
          <p:cNvPr id="20" name="组合 33"/>
          <p:cNvGrpSpPr/>
          <p:nvPr/>
        </p:nvGrpSpPr>
        <p:grpSpPr>
          <a:xfrm>
            <a:off x="2628330" y="515173"/>
            <a:ext cx="6747659" cy="68263"/>
            <a:chOff x="3461553" y="517741"/>
            <a:chExt cx="6747659" cy="68263"/>
          </a:xfrm>
          <a:solidFill>
            <a:srgbClr val="64A177"/>
          </a:solidFill>
        </p:grpSpPr>
        <p:cxnSp>
          <p:nvCxnSpPr>
            <p:cNvPr id="21"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3"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1147568"/>
            <a:ext cx="6713679" cy="14241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have sb./</a:t>
            </a:r>
            <a:r>
              <a:rPr lang="en-US" altLang="zh-CN" sz="1800" b="1" dirty="0" err="1">
                <a:solidFill>
                  <a:schemeClr val="tx1">
                    <a:lumMod val="65000"/>
                    <a:lumOff val="35000"/>
                  </a:schemeClr>
                </a:solidFill>
                <a:latin typeface="Times New Roman" panose="02020603050405020304" pitchFamily="18" charset="0"/>
                <a:cs typeface="Times New Roman" panose="02020603050405020304" pitchFamily="18" charset="0"/>
              </a:rPr>
              <a:t>sth</a:t>
            </a: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 in mind (for </a:t>
            </a:r>
            <a:r>
              <a:rPr lang="en-US" altLang="zh-CN" sz="1800" b="1" dirty="0" err="1">
                <a:solidFill>
                  <a:schemeClr val="tx1">
                    <a:lumMod val="65000"/>
                    <a:lumOff val="35000"/>
                  </a:schemeClr>
                </a:solidFill>
                <a:latin typeface="Times New Roman" panose="02020603050405020304" pitchFamily="18" charset="0"/>
                <a:cs typeface="Times New Roman" panose="02020603050405020304" pitchFamily="18" charset="0"/>
              </a:rPr>
              <a:t>sth</a:t>
            </a: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a:t>
            </a:r>
          </a:p>
          <a:p>
            <a:pPr marL="0" indent="0" algn="just" defTabSz="1087755" fontAlgn="auto">
              <a:lnSpc>
                <a:spcPct val="120000"/>
              </a:lnSpc>
              <a:spcBef>
                <a:spcPts val="0"/>
              </a:spcBef>
              <a:spcAft>
                <a:spcPts val="0"/>
              </a:spcAft>
              <a:buNone/>
              <a:defRPr/>
            </a:pP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考虑，想到</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We always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had in mind </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for whom we were making the film. </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I could see he was not telling me all he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had in mind</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12" name="Content Placeholder 2"/>
          <p:cNvSpPr txBox="1"/>
          <p:nvPr/>
        </p:nvSpPr>
        <p:spPr>
          <a:xfrm>
            <a:off x="1069455" y="2801743"/>
            <a:ext cx="6713679" cy="159880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drain sb./</a:t>
            </a:r>
            <a:r>
              <a:rPr lang="en-US" altLang="zh-CN" sz="1800" b="1" dirty="0" err="1">
                <a:solidFill>
                  <a:schemeClr val="tx1">
                    <a:lumMod val="65000"/>
                    <a:lumOff val="35000"/>
                  </a:schemeClr>
                </a:solidFill>
                <a:latin typeface="Times New Roman" panose="02020603050405020304" pitchFamily="18" charset="0"/>
                <a:cs typeface="Times New Roman" panose="02020603050405020304" pitchFamily="18" charset="0"/>
              </a:rPr>
              <a:t>sth</a:t>
            </a: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 of </a:t>
            </a:r>
            <a:r>
              <a:rPr lang="en-US" altLang="zh-CN" sz="1800" b="1" dirty="0" err="1">
                <a:solidFill>
                  <a:schemeClr val="tx1">
                    <a:lumMod val="65000"/>
                    <a:lumOff val="35000"/>
                  </a:schemeClr>
                </a:solidFill>
                <a:latin typeface="Times New Roman" panose="02020603050405020304" pitchFamily="18" charset="0"/>
                <a:cs typeface="Times New Roman" panose="02020603050405020304" pitchFamily="18" charset="0"/>
              </a:rPr>
              <a:t>sth</a:t>
            </a: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a:t>
            </a:r>
          </a:p>
          <a:p>
            <a:pPr marL="0" indent="0" algn="just" defTabSz="1087755" fontAlgn="auto">
              <a:lnSpc>
                <a:spcPct val="120000"/>
              </a:lnSpc>
              <a:spcBef>
                <a:spcPts val="0"/>
              </a:spcBef>
              <a:spcAft>
                <a:spcPts val="0"/>
              </a:spcAft>
              <a:buNone/>
              <a:defRPr/>
            </a:pP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使耗尽，使精疲力竭</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His face was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drained of</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 color. </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显得精疲力尽</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p>
          <a:p>
            <a:pPr algn="just" defTabSz="1087755" fontAlgn="auto">
              <a:lnSpc>
                <a:spcPct val="120000"/>
              </a:lnSpc>
              <a:spcBef>
                <a:spcPts val="0"/>
              </a:spcBef>
              <a:spcAft>
                <a:spcPts val="0"/>
              </a:spcAft>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The country was </a:t>
            </a:r>
            <a:r>
              <a:rPr lang="en-US" altLang="zh-CN" b="1" i="1" dirty="0">
                <a:solidFill>
                  <a:schemeClr val="tx1">
                    <a:lumMod val="65000"/>
                    <a:lumOff val="35000"/>
                  </a:schemeClr>
                </a:solidFill>
                <a:latin typeface="Times New Roman" panose="02020603050405020304" pitchFamily="18" charset="0"/>
                <a:cs typeface="Times New Roman" panose="02020603050405020304" pitchFamily="18" charset="0"/>
              </a:rPr>
              <a:t>drained of </a:t>
            </a: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its manpower and wealth by war. </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使耗尽</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sp>
        <p:nvSpPr>
          <p:cNvPr id="19"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22" name="组合 7"/>
          <p:cNvGrpSpPr/>
          <p:nvPr/>
        </p:nvGrpSpPr>
        <p:grpSpPr bwMode="auto">
          <a:xfrm rot="5400000">
            <a:off x="144993" y="368300"/>
            <a:ext cx="68263" cy="363538"/>
            <a:chOff x="959" y="1331"/>
            <a:chExt cx="108" cy="572"/>
          </a:xfrm>
          <a:solidFill>
            <a:srgbClr val="64A177"/>
          </a:solidFill>
        </p:grpSpPr>
        <p:cxnSp>
          <p:nvCxnSpPr>
            <p:cNvPr id="24"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5"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6"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Phrases</a:t>
            </a:r>
          </a:p>
        </p:txBody>
      </p:sp>
      <p:grpSp>
        <p:nvGrpSpPr>
          <p:cNvPr id="27" name="组合 33"/>
          <p:cNvGrpSpPr/>
          <p:nvPr/>
        </p:nvGrpSpPr>
        <p:grpSpPr>
          <a:xfrm>
            <a:off x="2747973" y="515173"/>
            <a:ext cx="6747659" cy="68263"/>
            <a:chOff x="3461553" y="517741"/>
            <a:chExt cx="6747659" cy="68263"/>
          </a:xfrm>
          <a:solidFill>
            <a:srgbClr val="64A177"/>
          </a:solidFill>
        </p:grpSpPr>
        <p:cxnSp>
          <p:nvCxnSpPr>
            <p:cNvPr id="28"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9"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917574"/>
            <a:ext cx="6713679" cy="343496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Employing you would mean placing you in a position of authority over a number of our English employees, </a:t>
            </a:r>
            <a:r>
              <a:rPr lang="en-US" altLang="zh-CN" sz="1800" b="1" u="sng" dirty="0">
                <a:solidFill>
                  <a:schemeClr val="tx1"/>
                </a:solidFill>
                <a:latin typeface="Times New Roman" panose="02020603050405020304" pitchFamily="18" charset="0"/>
                <a:cs typeface="Times New Roman" panose="02020603050405020304" pitchFamily="18" charset="0"/>
              </a:rPr>
              <a:t>many of </a:t>
            </a:r>
            <a:r>
              <a:rPr lang="en-US" altLang="zh-CN" sz="1800" b="1" u="sng" dirty="0">
                <a:solidFill>
                  <a:srgbClr val="FF0000"/>
                </a:solidFill>
                <a:latin typeface="Times New Roman" panose="02020603050405020304" pitchFamily="18" charset="0"/>
                <a:cs typeface="Times New Roman" panose="02020603050405020304" pitchFamily="18" charset="0"/>
              </a:rPr>
              <a:t>whom </a:t>
            </a:r>
            <a:r>
              <a:rPr lang="en-US" altLang="zh-CN" sz="1800" b="1" u="sng" dirty="0">
                <a:solidFill>
                  <a:schemeClr val="tx1">
                    <a:lumMod val="65000"/>
                    <a:lumOff val="35000"/>
                  </a:schemeClr>
                </a:solidFill>
                <a:latin typeface="Times New Roman" panose="02020603050405020304" pitchFamily="18" charset="0"/>
                <a:cs typeface="Times New Roman" panose="02020603050405020304" pitchFamily="18" charset="0"/>
              </a:rPr>
              <a:t>have been with us a very long time</a:t>
            </a: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 and we feel that such an appointment would unfavorably affect the balance of good relationship </a:t>
            </a:r>
            <a:r>
              <a:rPr lang="en-US" altLang="zh-CN" sz="1800" b="1" u="sng" dirty="0">
                <a:solidFill>
                  <a:srgbClr val="FF0000"/>
                </a:solidFill>
                <a:latin typeface="Times New Roman" panose="02020603050405020304" pitchFamily="18" charset="0"/>
                <a:cs typeface="Times New Roman" panose="02020603050405020304" pitchFamily="18" charset="0"/>
              </a:rPr>
              <a:t>which</a:t>
            </a:r>
            <a:r>
              <a:rPr lang="en-US" altLang="zh-CN" sz="1800" b="1" u="sng" dirty="0">
                <a:solidFill>
                  <a:schemeClr val="tx1">
                    <a:lumMod val="65000"/>
                    <a:lumOff val="35000"/>
                  </a:schemeClr>
                </a:solidFill>
                <a:latin typeface="Times New Roman" panose="02020603050405020304" pitchFamily="18" charset="0"/>
                <a:cs typeface="Times New Roman" panose="02020603050405020304" pitchFamily="18" charset="0"/>
              </a:rPr>
              <a:t> has always obtained in this firm.</a:t>
            </a:r>
            <a:endParaRPr lang="zh-CN" altLang="en-US" u="sng"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19" name="组合 7"/>
          <p:cNvGrpSpPr/>
          <p:nvPr/>
        </p:nvGrpSpPr>
        <p:grpSpPr bwMode="auto">
          <a:xfrm rot="5400000">
            <a:off x="144993" y="368300"/>
            <a:ext cx="68263" cy="363538"/>
            <a:chOff x="959" y="1331"/>
            <a:chExt cx="108" cy="572"/>
          </a:xfrm>
          <a:solidFill>
            <a:srgbClr val="64A177"/>
          </a:solidFill>
        </p:grpSpPr>
        <p:cxnSp>
          <p:nvCxnSpPr>
            <p:cNvPr id="22"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3"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4"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Sentences</a:t>
            </a:r>
          </a:p>
        </p:txBody>
      </p:sp>
      <p:grpSp>
        <p:nvGrpSpPr>
          <p:cNvPr id="25" name="组合 33"/>
          <p:cNvGrpSpPr/>
          <p:nvPr/>
        </p:nvGrpSpPr>
        <p:grpSpPr>
          <a:xfrm>
            <a:off x="3047077" y="515173"/>
            <a:ext cx="6747659" cy="68263"/>
            <a:chOff x="3461553" y="517741"/>
            <a:chExt cx="6747659" cy="68263"/>
          </a:xfrm>
          <a:solidFill>
            <a:srgbClr val="64A177"/>
          </a:solidFill>
        </p:grpSpPr>
        <p:cxnSp>
          <p:nvCxnSpPr>
            <p:cNvPr id="26"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27"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p:nvPr/>
        </p:nvSpPr>
        <p:spPr>
          <a:xfrm>
            <a:off x="1069455" y="917574"/>
            <a:ext cx="6713679" cy="343496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0"/>
              </a:spcAft>
              <a:buNone/>
              <a:defRPr/>
            </a:pP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I was an airman in flying kit while on His Majesty’s business, smiled at, encouraged, welcomed by grateful civilians in bars or on the street, who saw not me, but the uniform and its relationship to </a:t>
            </a:r>
            <a:r>
              <a:rPr lang="en-US" altLang="zh-CN" sz="1800" b="1" dirty="0">
                <a:solidFill>
                  <a:srgbClr val="FF0000"/>
                </a:solidFill>
                <a:latin typeface="Times New Roman" panose="02020603050405020304" pitchFamily="18" charset="0"/>
                <a:cs typeface="Times New Roman" panose="02020603050405020304" pitchFamily="18" charset="0"/>
              </a:rPr>
              <a:t>the glorious, undying Few</a:t>
            </a:r>
            <a:r>
              <a:rPr lang="en-US" altLang="zh-CN" sz="1800" b="1" dirty="0">
                <a:solidFill>
                  <a:schemeClr val="tx1">
                    <a:lumMod val="65000"/>
                    <a:lumOff val="35000"/>
                  </a:schemeClr>
                </a:solidFill>
                <a:latin typeface="Times New Roman" panose="02020603050405020304" pitchFamily="18" charset="0"/>
                <a:cs typeface="Times New Roman" panose="02020603050405020304" pitchFamily="18" charset="0"/>
              </a:rPr>
              <a:t>.</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the glorious, undying Few (</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少数永远光荣的人</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a:t>
            </a:r>
          </a:p>
          <a:p>
            <a:pPr marL="0" indent="0" algn="just" defTabSz="1087755" fontAlgn="auto">
              <a:lnSpc>
                <a:spcPct val="120000"/>
              </a:lnSpc>
              <a:spcBef>
                <a:spcPts val="0"/>
              </a:spcBef>
              <a:spcAft>
                <a:spcPts val="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“The stamina and </a:t>
            </a:r>
            <a:r>
              <a:rPr lang="en-US" altLang="zh-CN" dirty="0" err="1">
                <a:solidFill>
                  <a:schemeClr val="tx1">
                    <a:lumMod val="65000"/>
                    <a:lumOff val="35000"/>
                  </a:schemeClr>
                </a:solidFill>
                <a:latin typeface="Times New Roman" panose="02020603050405020304" pitchFamily="18" charset="0"/>
                <a:cs typeface="Times New Roman" panose="02020603050405020304" pitchFamily="18" charset="0"/>
              </a:rPr>
              <a:t>valour</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of our fighter pilots remained unconquerable and supreme. Thus Britain was saved. Well might I say in the House of Commons(</a:t>
            </a:r>
            <a:r>
              <a:rPr lang="zh-CN" altLang="en-US" dirty="0">
                <a:solidFill>
                  <a:schemeClr val="tx1">
                    <a:lumMod val="65000"/>
                    <a:lumOff val="35000"/>
                  </a:schemeClr>
                </a:solidFill>
                <a:latin typeface="Times New Roman" panose="02020603050405020304" pitchFamily="18" charset="0"/>
                <a:cs typeface="Times New Roman" panose="02020603050405020304" pitchFamily="18" charset="0"/>
              </a:rPr>
              <a:t>英国下议院</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'Never in the field of human conflict was so much owed by so many to so few."</a:t>
            </a:r>
          </a:p>
          <a:p>
            <a:pPr marL="0" indent="0" algn="just" defTabSz="1087755" fontAlgn="auto">
              <a:lnSpc>
                <a:spcPct val="120000"/>
              </a:lnSpc>
              <a:spcBef>
                <a:spcPts val="0"/>
              </a:spcBef>
              <a:spcAft>
                <a:spcPts val="0"/>
              </a:spcAft>
              <a:buNone/>
              <a:defRPr/>
            </a:pPr>
            <a:endParaRPr lang="zh-CN" altLang="en-US" dirty="0">
              <a:solidFill>
                <a:schemeClr val="tx1">
                  <a:lumMod val="65000"/>
                  <a:lumOff val="35000"/>
                </a:schemeClr>
              </a:solidFill>
              <a:cs typeface="Arial" panose="020B0604020202020204" pitchFamily="34" charset="0"/>
            </a:endParaRPr>
          </a:p>
        </p:txBody>
      </p:sp>
      <p:sp>
        <p:nvSpPr>
          <p:cNvPr id="11"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III</a:t>
            </a:r>
            <a:endParaRPr lang="zh-CN" altLang="en-US" sz="1600" dirty="0"/>
          </a:p>
        </p:txBody>
      </p:sp>
      <p:grpSp>
        <p:nvGrpSpPr>
          <p:cNvPr id="12" name="组合 7"/>
          <p:cNvGrpSpPr/>
          <p:nvPr/>
        </p:nvGrpSpPr>
        <p:grpSpPr bwMode="auto">
          <a:xfrm rot="5400000">
            <a:off x="144993" y="368300"/>
            <a:ext cx="68263" cy="363538"/>
            <a:chOff x="959" y="1331"/>
            <a:chExt cx="108" cy="572"/>
          </a:xfrm>
          <a:solidFill>
            <a:srgbClr val="64A177"/>
          </a:solidFill>
        </p:grpSpPr>
        <p:cxnSp>
          <p:nvCxnSpPr>
            <p:cNvPr id="13"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15"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16" name="文本框 19"/>
          <p:cNvSpPr txBox="1">
            <a:spLocks noChangeArrowheads="1"/>
          </p:cNvSpPr>
          <p:nvPr/>
        </p:nvSpPr>
        <p:spPr bwMode="auto">
          <a:xfrm>
            <a:off x="1575817" y="349250"/>
            <a:ext cx="48677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r>
              <a:rPr lang="en-US" altLang="zh-CN" sz="2000" dirty="0">
                <a:solidFill>
                  <a:srgbClr val="64A177"/>
                </a:solidFill>
              </a:rPr>
              <a:t>Sentences</a:t>
            </a:r>
          </a:p>
        </p:txBody>
      </p:sp>
      <p:grpSp>
        <p:nvGrpSpPr>
          <p:cNvPr id="17" name="组合 33"/>
          <p:cNvGrpSpPr/>
          <p:nvPr/>
        </p:nvGrpSpPr>
        <p:grpSpPr>
          <a:xfrm>
            <a:off x="3047077" y="515173"/>
            <a:ext cx="6747659" cy="68263"/>
            <a:chOff x="3461553" y="517741"/>
            <a:chExt cx="6747659" cy="68263"/>
          </a:xfrm>
          <a:solidFill>
            <a:srgbClr val="64A177"/>
          </a:solidFill>
        </p:grpSpPr>
        <p:cxnSp>
          <p:nvCxnSpPr>
            <p:cNvPr id="18"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19"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362637" y="1908512"/>
            <a:ext cx="2719014" cy="1015663"/>
          </a:xfrm>
          <a:prstGeom prst="rect">
            <a:avLst/>
          </a:prstGeom>
        </p:spPr>
        <p:txBody>
          <a:bodyPr wrap="none">
            <a:spAutoFit/>
          </a:bodyPr>
          <a:lstStyle/>
          <a:p>
            <a:pPr eaLnBrk="0" hangingPunct="0">
              <a:defRPr/>
            </a:pPr>
            <a:r>
              <a:rPr lang="en-US" altLang="zh-CN" sz="6000" spc="75" dirty="0">
                <a:solidFill>
                  <a:srgbClr val="64A177"/>
                </a:solidFill>
                <a:ea typeface="微软雅黑" panose="020B0503020204020204" charset="-122"/>
              </a:rPr>
              <a:t>Thanks</a:t>
            </a:r>
            <a:endParaRPr lang="zh-CN" altLang="en-US" sz="6000" spc="75" dirty="0">
              <a:solidFill>
                <a:srgbClr val="64A177"/>
              </a:solidFill>
              <a:ea typeface="微软雅黑" panose="020B0503020204020204" charset="-122"/>
            </a:endParaRPr>
          </a:p>
        </p:txBody>
      </p:sp>
      <p:cxnSp>
        <p:nvCxnSpPr>
          <p:cNvPr id="10" name="直接连接符 9"/>
          <p:cNvCxnSpPr/>
          <p:nvPr/>
        </p:nvCxnSpPr>
        <p:spPr>
          <a:xfrm>
            <a:off x="3995738" y="2978150"/>
            <a:ext cx="3452812" cy="0"/>
          </a:xfrm>
          <a:prstGeom prst="line">
            <a:avLst/>
          </a:prstGeom>
          <a:ln>
            <a:solidFill>
              <a:srgbClr val="64A177"/>
            </a:solidFill>
          </a:ln>
        </p:spPr>
        <p:style>
          <a:lnRef idx="1">
            <a:schemeClr val="accent1"/>
          </a:lnRef>
          <a:fillRef idx="0">
            <a:schemeClr val="accent1"/>
          </a:fillRef>
          <a:effectRef idx="0">
            <a:schemeClr val="accent1"/>
          </a:effectRef>
          <a:fontRef idx="minor">
            <a:schemeClr val="tx1"/>
          </a:fontRef>
        </p:style>
      </p:cxnSp>
      <p:pic>
        <p:nvPicPr>
          <p:cNvPr id="3277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638" y="1057275"/>
            <a:ext cx="34575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5550" y="2870200"/>
            <a:ext cx="189388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9"/>
          <p:cNvPicPr>
            <a:picLocks noChangeAspect="1"/>
          </p:cNvPicPr>
          <p:nvPr/>
        </p:nvPicPr>
        <p:blipFill>
          <a:blip r:embed="rId4">
            <a:extLst>
              <a:ext uri="{28A0092B-C50C-407E-A947-70E740481C1C}">
                <a14:useLocalDpi xmlns:a14="http://schemas.microsoft.com/office/drawing/2010/main" val="0"/>
              </a:ext>
            </a:extLst>
          </a:blip>
          <a:srcRect l="2257" r="43922" b="32433"/>
          <a:stretch>
            <a:fillRect/>
          </a:stretch>
        </p:blipFill>
        <p:spPr bwMode="auto">
          <a:xfrm>
            <a:off x="255588" y="695325"/>
            <a:ext cx="3005137"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879600" y="2270125"/>
            <a:ext cx="5783263" cy="1957388"/>
          </a:xfrm>
          <a:prstGeom prst="rect">
            <a:avLst/>
          </a:prstGeom>
          <a:solidFill>
            <a:srgbClr val="64A177"/>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zh-CN" altLang="en-US" sz="1015" dirty="0">
              <a:solidFill>
                <a:schemeClr val="bg1"/>
              </a:solidFill>
            </a:endParaRPr>
          </a:p>
        </p:txBody>
      </p:sp>
      <p:sp>
        <p:nvSpPr>
          <p:cNvPr id="9" name="文本框 8"/>
          <p:cNvSpPr txBox="1">
            <a:spLocks noChangeAspect="1" noChangeArrowheads="1"/>
          </p:cNvSpPr>
          <p:nvPr/>
        </p:nvSpPr>
        <p:spPr bwMode="auto">
          <a:xfrm>
            <a:off x="1922780" y="2825900"/>
            <a:ext cx="56969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40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Background</a:t>
            </a:r>
          </a:p>
        </p:txBody>
      </p:sp>
      <p:cxnSp>
        <p:nvCxnSpPr>
          <p:cNvPr id="16" name="直接连接符 15"/>
          <p:cNvCxnSpPr/>
          <p:nvPr/>
        </p:nvCxnSpPr>
        <p:spPr>
          <a:xfrm>
            <a:off x="4633913" y="3617913"/>
            <a:ext cx="276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8"/>
          <p:cNvSpPr txBox="1">
            <a:spLocks noChangeAspect="1" noChangeArrowheads="1"/>
          </p:cNvSpPr>
          <p:nvPr/>
        </p:nvSpPr>
        <p:spPr bwMode="auto">
          <a:xfrm>
            <a:off x="1922780" y="3669784"/>
            <a:ext cx="56969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14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Part I</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06500" y="1292225"/>
            <a:ext cx="90488" cy="366713"/>
          </a:xfrm>
          <a:prstGeom prst="rect">
            <a:avLst/>
          </a:pr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zh-CN" altLang="en-US" sz="1350">
              <a:solidFill>
                <a:srgbClr val="54B902"/>
              </a:solidFill>
            </a:endParaRPr>
          </a:p>
        </p:txBody>
      </p:sp>
      <p:sp>
        <p:nvSpPr>
          <p:cNvPr id="13" name="文本框 12"/>
          <p:cNvSpPr txBox="1">
            <a:spLocks noChangeArrowheads="1"/>
          </p:cNvSpPr>
          <p:nvPr/>
        </p:nvSpPr>
        <p:spPr bwMode="auto">
          <a:xfrm>
            <a:off x="1296988" y="1292225"/>
            <a:ext cx="2306637" cy="369888"/>
          </a:xfrm>
          <a:prstGeom prst="rect">
            <a:avLst/>
          </a:prstGeom>
          <a:noFill/>
          <a:ln>
            <a:noFill/>
          </a:ln>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0" hangingPunct="0">
              <a:defRPr/>
            </a:pPr>
            <a:r>
              <a:rPr lang="en-US" altLang="zh-CN" sz="1800" dirty="0">
                <a:solidFill>
                  <a:schemeClr val="tx1">
                    <a:lumMod val="75000"/>
                    <a:lumOff val="25000"/>
                  </a:schemeClr>
                </a:solidFill>
                <a:latin typeface="幼圆" panose="02010509060101010101" pitchFamily="49" charset="-122"/>
                <a:ea typeface="幼圆" panose="02010509060101010101" pitchFamily="49" charset="-122"/>
              </a:rPr>
              <a:t>Introduction</a:t>
            </a:r>
          </a:p>
        </p:txBody>
      </p:sp>
      <p:sp>
        <p:nvSpPr>
          <p:cNvPr id="14" name="Content Placeholder 2"/>
          <p:cNvSpPr txBox="1"/>
          <p:nvPr/>
        </p:nvSpPr>
        <p:spPr>
          <a:xfrm>
            <a:off x="1114425" y="1854199"/>
            <a:ext cx="4425763" cy="269090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1087755" fontAlgn="auto">
              <a:lnSpc>
                <a:spcPct val="120000"/>
              </a:lnSpc>
              <a:spcBef>
                <a:spcPts val="0"/>
              </a:spcBef>
              <a:spcAft>
                <a:spcPts val="600"/>
              </a:spcAft>
              <a:buFont typeface="Arial" panose="020B0604020202020204" pitchFamily="34" charset="0"/>
              <a:buNone/>
              <a:defRPr/>
            </a:pPr>
            <a:r>
              <a:rPr lang="en-US" altLang="zh-CN" sz="1600" i="1" dirty="0">
                <a:solidFill>
                  <a:schemeClr val="tx1">
                    <a:lumMod val="65000"/>
                    <a:lumOff val="35000"/>
                  </a:schemeClr>
                </a:solidFill>
                <a:latin typeface="Times New Roman" panose="02020603050405020304" pitchFamily="18" charset="0"/>
                <a:cs typeface="Times New Roman" panose="02020603050405020304" pitchFamily="18" charset="0"/>
              </a:rPr>
              <a:t>The interview </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is written about </a:t>
            </a:r>
            <a:r>
              <a:rPr lang="en-US" altLang="zh-CN" sz="1600" dirty="0">
                <a:solidFill>
                  <a:srgbClr val="64A177"/>
                </a:solidFill>
                <a:latin typeface="Times New Roman" panose="02020603050405020304" pitchFamily="18" charset="0"/>
                <a:cs typeface="Times New Roman" panose="02020603050405020304" pitchFamily="18" charset="0"/>
              </a:rPr>
              <a:t>a black man's experience </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when he is </a:t>
            </a:r>
            <a:r>
              <a:rPr lang="en-US" altLang="zh-CN" sz="1600" dirty="0">
                <a:solidFill>
                  <a:srgbClr val="64A177"/>
                </a:solidFill>
                <a:latin typeface="Times New Roman" panose="02020603050405020304" pitchFamily="18" charset="0"/>
                <a:cs typeface="Times New Roman" panose="02020603050405020304" pitchFamily="18" charset="0"/>
              </a:rPr>
              <a:t>discharged</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 after serving in the British military at the end of a war.</a:t>
            </a:r>
          </a:p>
          <a:p>
            <a:pPr marL="0" indent="0" algn="just" defTabSz="1087755" fontAlgn="auto">
              <a:lnSpc>
                <a:spcPct val="120000"/>
              </a:lnSpc>
              <a:spcBef>
                <a:spcPts val="0"/>
              </a:spcBef>
              <a:spcAft>
                <a:spcPts val="600"/>
              </a:spcAft>
              <a:buFont typeface="Arial" panose="020B0604020202020204" pitchFamily="34" charset="0"/>
              <a:buNone/>
              <a:defRPr/>
            </a:pP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The author does not reveal that the soldier is a </a:t>
            </a:r>
            <a:r>
              <a:rPr lang="en-US" altLang="zh-CN" sz="1600" dirty="0">
                <a:solidFill>
                  <a:srgbClr val="64A177"/>
                </a:solidFill>
                <a:latin typeface="Times New Roman" panose="02020603050405020304" pitchFamily="18" charset="0"/>
                <a:cs typeface="Times New Roman" panose="02020603050405020304" pitchFamily="18" charset="0"/>
              </a:rPr>
              <a:t>minority</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 until near the end of the story. By doing this the author </a:t>
            </a:r>
            <a:r>
              <a:rPr lang="en-US" altLang="zh-CN" sz="1600" dirty="0">
                <a:solidFill>
                  <a:srgbClr val="64A177"/>
                </a:solidFill>
                <a:latin typeface="Times New Roman" panose="02020603050405020304" pitchFamily="18" charset="0"/>
                <a:cs typeface="Times New Roman" panose="02020603050405020304" pitchFamily="18" charset="0"/>
              </a:rPr>
              <a:t>emphasizes</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 the </a:t>
            </a:r>
            <a:r>
              <a:rPr lang="en-US" altLang="zh-CN" sz="1600" dirty="0">
                <a:solidFill>
                  <a:srgbClr val="64A177"/>
                </a:solidFill>
                <a:latin typeface="Times New Roman" panose="02020603050405020304" pitchFamily="18" charset="0"/>
                <a:cs typeface="Times New Roman" panose="02020603050405020304" pitchFamily="18" charset="0"/>
              </a:rPr>
              <a:t>unfairness</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 in how the man was treated.</a:t>
            </a:r>
          </a:p>
          <a:p>
            <a:pPr marL="0" indent="0" algn="r" defTabSz="1087755" fontAlgn="auto">
              <a:lnSpc>
                <a:spcPct val="120000"/>
              </a:lnSpc>
              <a:spcBef>
                <a:spcPts val="0"/>
              </a:spcBef>
              <a:spcAft>
                <a:spcPts val="600"/>
              </a:spcAft>
              <a:buNone/>
              <a:defRPr/>
            </a:pP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(Selected bibliography: "</a:t>
            </a:r>
            <a:r>
              <a:rPr lang="en-US" altLang="zh-CN" sz="1600" i="1" dirty="0">
                <a:solidFill>
                  <a:schemeClr val="tx1">
                    <a:lumMod val="65000"/>
                    <a:lumOff val="35000"/>
                  </a:schemeClr>
                </a:solidFill>
                <a:latin typeface="Times New Roman" panose="02020603050405020304" pitchFamily="18" charset="0"/>
                <a:cs typeface="Times New Roman" panose="02020603050405020304" pitchFamily="18" charset="0"/>
              </a:rPr>
              <a:t>To Sir, With Love</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sp>
        <p:nvSpPr>
          <p:cNvPr id="19" name="任意多边形: 形状 18"/>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a:t>
            </a:r>
            <a:endParaRPr lang="zh-CN" altLang="en-US" sz="1600" dirty="0"/>
          </a:p>
        </p:txBody>
      </p:sp>
      <p:sp>
        <p:nvSpPr>
          <p:cNvPr id="12298" name="文本框 19"/>
          <p:cNvSpPr txBox="1">
            <a:spLocks noChangeArrowheads="1"/>
          </p:cNvSpPr>
          <p:nvPr/>
        </p:nvSpPr>
        <p:spPr bwMode="auto">
          <a:xfrm>
            <a:off x="1575818" y="349250"/>
            <a:ext cx="1806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2000" dirty="0">
                <a:solidFill>
                  <a:srgbClr val="64A177"/>
                </a:solidFill>
              </a:rPr>
              <a:t>Background</a:t>
            </a:r>
          </a:p>
        </p:txBody>
      </p:sp>
      <p:grpSp>
        <p:nvGrpSpPr>
          <p:cNvPr id="2" name="组合 7"/>
          <p:cNvGrpSpPr/>
          <p:nvPr/>
        </p:nvGrpSpPr>
        <p:grpSpPr bwMode="auto">
          <a:xfrm rot="5400000">
            <a:off x="144993" y="368300"/>
            <a:ext cx="68263" cy="363538"/>
            <a:chOff x="959" y="1331"/>
            <a:chExt cx="108" cy="572"/>
          </a:xfrm>
          <a:solidFill>
            <a:srgbClr val="64A177"/>
          </a:solidFill>
        </p:grpSpPr>
        <p:cxnSp>
          <p:nvCxnSpPr>
            <p:cNvPr id="22" name="直接连接符 21"/>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grpSp>
        <p:nvGrpSpPr>
          <p:cNvPr id="3" name="组合 33"/>
          <p:cNvGrpSpPr/>
          <p:nvPr/>
        </p:nvGrpSpPr>
        <p:grpSpPr>
          <a:xfrm>
            <a:off x="3517773" y="515938"/>
            <a:ext cx="6747659" cy="68263"/>
            <a:chOff x="3461553" y="517741"/>
            <a:chExt cx="6747659" cy="68263"/>
          </a:xfrm>
          <a:solidFill>
            <a:srgbClr val="64A177"/>
          </a:solidFill>
        </p:grpSpPr>
        <p:cxnSp>
          <p:nvCxnSpPr>
            <p:cNvPr id="35"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0" name="Content Placeholder 2">
            <a:extLst>
              <a:ext uri="{FF2B5EF4-FFF2-40B4-BE49-F238E27FC236}">
                <a16:creationId xmlns:a16="http://schemas.microsoft.com/office/drawing/2014/main" id="{6C179882-796B-FB45-9724-95F759E6997D}"/>
              </a:ext>
            </a:extLst>
          </p:cNvPr>
          <p:cNvSpPr txBox="1"/>
          <p:nvPr/>
        </p:nvSpPr>
        <p:spPr>
          <a:xfrm>
            <a:off x="5895743" y="4289425"/>
            <a:ext cx="2084620" cy="3498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en-US" altLang="zh-CN" i="1" dirty="0">
                <a:solidFill>
                  <a:schemeClr val="tx1">
                    <a:lumMod val="65000"/>
                    <a:lumOff val="35000"/>
                  </a:schemeClr>
                </a:solidFill>
                <a:latin typeface="Times New Roman" panose="02020603050405020304" pitchFamily="18" charset="0"/>
                <a:cs typeface="Times New Roman" panose="02020603050405020304" pitchFamily="18" charset="0"/>
              </a:rPr>
              <a:t>To Sir, With Love</a:t>
            </a: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 (1959)</a:t>
            </a:r>
          </a:p>
        </p:txBody>
      </p:sp>
      <p:pic>
        <p:nvPicPr>
          <p:cNvPr id="4" name="圖片 3">
            <a:extLst>
              <a:ext uri="{FF2B5EF4-FFF2-40B4-BE49-F238E27FC236}">
                <a16:creationId xmlns:a16="http://schemas.microsoft.com/office/drawing/2014/main" id="{A5EB6B2B-4F63-6A45-AA42-DEB2D6D8FB2D}"/>
              </a:ext>
            </a:extLst>
          </p:cNvPr>
          <p:cNvPicPr>
            <a:picLocks noChangeAspect="1"/>
          </p:cNvPicPr>
          <p:nvPr/>
        </p:nvPicPr>
        <p:blipFill>
          <a:blip r:embed="rId4"/>
          <a:stretch>
            <a:fillRect/>
          </a:stretch>
        </p:blipFill>
        <p:spPr>
          <a:xfrm>
            <a:off x="5895743" y="1225948"/>
            <a:ext cx="2084620" cy="2969004"/>
          </a:xfrm>
          <a:prstGeom prst="rect">
            <a:avLst/>
          </a:prstGeom>
        </p:spPr>
      </p:pic>
    </p:spTree>
    <p:custDataLst>
      <p:tags r:id="rId1"/>
    </p:custDataLst>
    <p:extLst>
      <p:ext uri="{BB962C8B-B14F-4D97-AF65-F5344CB8AC3E}">
        <p14:creationId xmlns:p14="http://schemas.microsoft.com/office/powerpoint/2010/main" val="309548710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500"/>
                            </p:stCondLst>
                            <p:childTnLst>
                              <p:par>
                                <p:cTn id="15" presetID="2" presetClass="entr" presetSubtype="4" decel="10000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decel="10000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380C03D-1BE2-6A44-BE2C-4D86B2DEF32E}"/>
              </a:ext>
            </a:extLst>
          </p:cNvPr>
          <p:cNvPicPr>
            <a:picLocks noChangeAspect="1"/>
          </p:cNvPicPr>
          <p:nvPr/>
        </p:nvPicPr>
        <p:blipFill>
          <a:blip r:embed="rId4"/>
          <a:stretch>
            <a:fillRect/>
          </a:stretch>
        </p:blipFill>
        <p:spPr>
          <a:xfrm>
            <a:off x="5895743" y="1249363"/>
            <a:ext cx="2084620" cy="3041650"/>
          </a:xfrm>
          <a:prstGeom prst="rect">
            <a:avLst/>
          </a:prstGeom>
        </p:spPr>
      </p:pic>
      <p:sp>
        <p:nvSpPr>
          <p:cNvPr id="12" name="矩形 11"/>
          <p:cNvSpPr/>
          <p:nvPr/>
        </p:nvSpPr>
        <p:spPr>
          <a:xfrm>
            <a:off x="1206500" y="1292225"/>
            <a:ext cx="90488" cy="366713"/>
          </a:xfrm>
          <a:prstGeom prst="rect">
            <a:avLst/>
          </a:pr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zh-CN" altLang="en-US" sz="1350">
              <a:solidFill>
                <a:srgbClr val="54B902"/>
              </a:solidFill>
            </a:endParaRPr>
          </a:p>
        </p:txBody>
      </p:sp>
      <p:sp>
        <p:nvSpPr>
          <p:cNvPr id="13" name="文本框 12"/>
          <p:cNvSpPr txBox="1">
            <a:spLocks noChangeArrowheads="1"/>
          </p:cNvSpPr>
          <p:nvPr/>
        </p:nvSpPr>
        <p:spPr bwMode="auto">
          <a:xfrm>
            <a:off x="1296988" y="1292225"/>
            <a:ext cx="2306637" cy="369888"/>
          </a:xfrm>
          <a:prstGeom prst="rect">
            <a:avLst/>
          </a:prstGeom>
          <a:noFill/>
          <a:ln>
            <a:noFill/>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0" hangingPunct="0">
              <a:defRPr/>
            </a:pPr>
            <a:r>
              <a:rPr lang="en-US" altLang="zh-CN" sz="1800" dirty="0">
                <a:solidFill>
                  <a:schemeClr val="tx1">
                    <a:lumMod val="75000"/>
                    <a:lumOff val="25000"/>
                  </a:schemeClr>
                </a:solidFill>
                <a:latin typeface="幼圆" panose="02010509060101010101" pitchFamily="49" charset="-122"/>
                <a:ea typeface="幼圆" panose="02010509060101010101" pitchFamily="49" charset="-122"/>
              </a:rPr>
              <a:t>Author </a:t>
            </a:r>
          </a:p>
        </p:txBody>
      </p:sp>
      <p:sp>
        <p:nvSpPr>
          <p:cNvPr id="14" name="Content Placeholder 2"/>
          <p:cNvSpPr txBox="1"/>
          <p:nvPr/>
        </p:nvSpPr>
        <p:spPr>
          <a:xfrm>
            <a:off x="1114425" y="1854199"/>
            <a:ext cx="4425763" cy="269090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087755" fontAlgn="auto">
              <a:lnSpc>
                <a:spcPct val="120000"/>
              </a:lnSpc>
              <a:spcBef>
                <a:spcPts val="0"/>
              </a:spcBef>
              <a:spcAft>
                <a:spcPts val="0"/>
              </a:spcAft>
              <a:buNone/>
              <a:defRPr/>
            </a:pPr>
            <a:r>
              <a:rPr lang="en-US" altLang="zh-CN" sz="1600" dirty="0">
                <a:solidFill>
                  <a:srgbClr val="64A177"/>
                </a:solidFill>
                <a:latin typeface="Times New Roman" panose="02020603050405020304" pitchFamily="18" charset="0"/>
                <a:cs typeface="Times New Roman" panose="02020603050405020304" pitchFamily="18" charset="0"/>
              </a:rPr>
              <a:t>Eustace Edward Ricardo Braithwaite </a:t>
            </a:r>
          </a:p>
          <a:p>
            <a:pPr marL="0" indent="0" algn="r" defTabSz="1087755" fontAlgn="auto">
              <a:lnSpc>
                <a:spcPct val="120000"/>
              </a:lnSpc>
              <a:spcBef>
                <a:spcPts val="0"/>
              </a:spcBef>
              <a:spcAft>
                <a:spcPts val="600"/>
              </a:spcAft>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(June 27, 1912 – December 12, 2016)</a:t>
            </a:r>
          </a:p>
          <a:p>
            <a:pPr defTabSz="1087755" fontAlgn="auto">
              <a:lnSpc>
                <a:spcPct val="120000"/>
              </a:lnSpc>
              <a:spcBef>
                <a:spcPts val="0"/>
              </a:spcBef>
              <a:spcAft>
                <a:spcPts val="600"/>
              </a:spcAft>
              <a:defRPr/>
            </a:pP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publishing as </a:t>
            </a:r>
            <a:r>
              <a:rPr lang="en-US" altLang="zh-CN" sz="1600" dirty="0">
                <a:solidFill>
                  <a:srgbClr val="64A177"/>
                </a:solidFill>
                <a:latin typeface="Times New Roman" panose="02020603050405020304" pitchFamily="18" charset="0"/>
                <a:cs typeface="Times New Roman" panose="02020603050405020304" pitchFamily="18" charset="0"/>
              </a:rPr>
              <a:t>E. R. Braithwaite</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a:t>
            </a:r>
          </a:p>
          <a:p>
            <a:pPr defTabSz="1087755" fontAlgn="auto">
              <a:lnSpc>
                <a:spcPct val="120000"/>
              </a:lnSpc>
              <a:spcBef>
                <a:spcPts val="0"/>
              </a:spcBef>
              <a:spcAft>
                <a:spcPts val="600"/>
              </a:spcAft>
              <a:defRPr/>
            </a:pP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Guyanese-born British-American novelist, writer, teacher and diplomat.</a:t>
            </a:r>
          </a:p>
          <a:p>
            <a:pPr defTabSz="1087755" fontAlgn="auto">
              <a:lnSpc>
                <a:spcPct val="120000"/>
              </a:lnSpc>
              <a:spcBef>
                <a:spcPts val="0"/>
              </a:spcBef>
              <a:spcAft>
                <a:spcPts val="600"/>
              </a:spcAft>
              <a:defRPr/>
            </a:pP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Best known for his stories of </a:t>
            </a:r>
            <a:r>
              <a:rPr lang="en-US" altLang="zh-CN" sz="1600" dirty="0">
                <a:solidFill>
                  <a:srgbClr val="64A177"/>
                </a:solidFill>
                <a:latin typeface="Times New Roman" panose="02020603050405020304" pitchFamily="18" charset="0"/>
                <a:cs typeface="Times New Roman" panose="02020603050405020304" pitchFamily="18" charset="0"/>
              </a:rPr>
              <a:t>social conditions</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 and </a:t>
            </a:r>
            <a:r>
              <a:rPr lang="en-US" altLang="zh-CN" sz="1600" dirty="0">
                <a:solidFill>
                  <a:srgbClr val="64A177"/>
                </a:solidFill>
                <a:latin typeface="Times New Roman" panose="02020603050405020304" pitchFamily="18" charset="0"/>
                <a:cs typeface="Times New Roman" panose="02020603050405020304" pitchFamily="18" charset="0"/>
              </a:rPr>
              <a:t>racial discrimination </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against black people.</a:t>
            </a:r>
          </a:p>
        </p:txBody>
      </p:sp>
      <p:sp>
        <p:nvSpPr>
          <p:cNvPr id="19" name="任意多边形: 形状 18"/>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a:t>
            </a:r>
            <a:endParaRPr lang="zh-CN" altLang="en-US" sz="1600" dirty="0"/>
          </a:p>
        </p:txBody>
      </p:sp>
      <p:sp>
        <p:nvSpPr>
          <p:cNvPr id="12298" name="文本框 19"/>
          <p:cNvSpPr txBox="1">
            <a:spLocks noChangeArrowheads="1"/>
          </p:cNvSpPr>
          <p:nvPr/>
        </p:nvSpPr>
        <p:spPr bwMode="auto">
          <a:xfrm>
            <a:off x="1575818" y="349250"/>
            <a:ext cx="18065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2000" dirty="0">
                <a:solidFill>
                  <a:srgbClr val="64A177"/>
                </a:solidFill>
              </a:rPr>
              <a:t>Background</a:t>
            </a:r>
          </a:p>
        </p:txBody>
      </p:sp>
      <p:grpSp>
        <p:nvGrpSpPr>
          <p:cNvPr id="2" name="组合 7"/>
          <p:cNvGrpSpPr/>
          <p:nvPr/>
        </p:nvGrpSpPr>
        <p:grpSpPr bwMode="auto">
          <a:xfrm rot="5400000">
            <a:off x="144993" y="368300"/>
            <a:ext cx="68263" cy="363538"/>
            <a:chOff x="959" y="1331"/>
            <a:chExt cx="108" cy="572"/>
          </a:xfrm>
          <a:solidFill>
            <a:srgbClr val="64A177"/>
          </a:solidFill>
        </p:grpSpPr>
        <p:cxnSp>
          <p:nvCxnSpPr>
            <p:cNvPr id="22" name="直接连接符 21"/>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grpSp>
        <p:nvGrpSpPr>
          <p:cNvPr id="3" name="组合 33"/>
          <p:cNvGrpSpPr/>
          <p:nvPr/>
        </p:nvGrpSpPr>
        <p:grpSpPr>
          <a:xfrm>
            <a:off x="3517773" y="515938"/>
            <a:ext cx="6747659" cy="68263"/>
            <a:chOff x="3461553" y="517741"/>
            <a:chExt cx="6747659" cy="68263"/>
          </a:xfrm>
          <a:solidFill>
            <a:srgbClr val="64A177"/>
          </a:solidFill>
        </p:grpSpPr>
        <p:cxnSp>
          <p:nvCxnSpPr>
            <p:cNvPr id="35"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0" name="Content Placeholder 2">
            <a:extLst>
              <a:ext uri="{FF2B5EF4-FFF2-40B4-BE49-F238E27FC236}">
                <a16:creationId xmlns:a16="http://schemas.microsoft.com/office/drawing/2014/main" id="{6C179882-796B-FB45-9724-95F759E6997D}"/>
              </a:ext>
            </a:extLst>
          </p:cNvPr>
          <p:cNvSpPr txBox="1"/>
          <p:nvPr/>
        </p:nvSpPr>
        <p:spPr>
          <a:xfrm>
            <a:off x="5895743" y="4289425"/>
            <a:ext cx="2084620" cy="3498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lnSpc>
                <a:spcPct val="120000"/>
              </a:lnSpc>
              <a:spcBef>
                <a:spcPts val="0"/>
              </a:spcBef>
              <a:spcAft>
                <a:spcPts val="0"/>
              </a:spcAft>
              <a:buFont typeface="Arial" panose="020B0604020202020204" pitchFamily="34" charset="0"/>
              <a:buNone/>
              <a:defRPr/>
            </a:pP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E. R. </a:t>
            </a:r>
            <a:r>
              <a:rPr lang="en-US" altLang="zh-CN" dirty="0" err="1">
                <a:solidFill>
                  <a:schemeClr val="tx1">
                    <a:lumMod val="65000"/>
                    <a:lumOff val="35000"/>
                  </a:schemeClr>
                </a:solidFill>
                <a:latin typeface="Times New Roman" panose="02020603050405020304" pitchFamily="18" charset="0"/>
                <a:cs typeface="Times New Roman" panose="02020603050405020304" pitchFamily="18" charset="0"/>
              </a:rPr>
              <a:t>Braithwaithe</a:t>
            </a:r>
            <a:endParaRPr lang="en-US" altLang="zh-C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77661438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500"/>
                            </p:stCondLst>
                            <p:childTnLst>
                              <p:par>
                                <p:cTn id="15" presetID="2" presetClass="entr" presetSubtype="4" decel="10000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decel="10000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9"/>
          <p:cNvPicPr>
            <a:picLocks noChangeAspect="1"/>
          </p:cNvPicPr>
          <p:nvPr/>
        </p:nvPicPr>
        <p:blipFill>
          <a:blip r:embed="rId4">
            <a:extLst>
              <a:ext uri="{28A0092B-C50C-407E-A947-70E740481C1C}">
                <a14:useLocalDpi xmlns:a14="http://schemas.microsoft.com/office/drawing/2010/main" val="0"/>
              </a:ext>
            </a:extLst>
          </a:blip>
          <a:srcRect l="2257" r="43922" b="32433"/>
          <a:stretch>
            <a:fillRect/>
          </a:stretch>
        </p:blipFill>
        <p:spPr bwMode="auto">
          <a:xfrm>
            <a:off x="255588" y="695325"/>
            <a:ext cx="3005137"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879600" y="2270125"/>
            <a:ext cx="5783263" cy="1957388"/>
          </a:xfrm>
          <a:prstGeom prst="rect">
            <a:avLst/>
          </a:prstGeom>
          <a:solidFill>
            <a:srgbClr val="64A177"/>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endParaRPr lang="zh-CN" altLang="en-US" sz="1015" dirty="0">
              <a:solidFill>
                <a:schemeClr val="bg1"/>
              </a:solidFill>
            </a:endParaRPr>
          </a:p>
        </p:txBody>
      </p:sp>
      <p:sp>
        <p:nvSpPr>
          <p:cNvPr id="9" name="文本框 8"/>
          <p:cNvSpPr txBox="1">
            <a:spLocks noChangeAspect="1" noChangeArrowheads="1"/>
          </p:cNvSpPr>
          <p:nvPr/>
        </p:nvSpPr>
        <p:spPr bwMode="auto">
          <a:xfrm>
            <a:off x="1922780" y="2825900"/>
            <a:ext cx="56969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40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Text Organization</a:t>
            </a:r>
          </a:p>
        </p:txBody>
      </p:sp>
      <p:cxnSp>
        <p:nvCxnSpPr>
          <p:cNvPr id="16" name="直接连接符 15"/>
          <p:cNvCxnSpPr/>
          <p:nvPr/>
        </p:nvCxnSpPr>
        <p:spPr>
          <a:xfrm>
            <a:off x="4633913" y="3617913"/>
            <a:ext cx="276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8"/>
          <p:cNvSpPr txBox="1">
            <a:spLocks noChangeAspect="1" noChangeArrowheads="1"/>
          </p:cNvSpPr>
          <p:nvPr/>
        </p:nvSpPr>
        <p:spPr bwMode="auto">
          <a:xfrm>
            <a:off x="1922780" y="3669784"/>
            <a:ext cx="56969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14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Part II</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50"/>
          <p:cNvSpPr>
            <a:spLocks noChangeShapeType="1"/>
          </p:cNvSpPr>
          <p:nvPr/>
        </p:nvSpPr>
        <p:spPr bwMode="auto">
          <a:xfrm>
            <a:off x="968376" y="4323276"/>
            <a:ext cx="7272337" cy="0"/>
          </a:xfrm>
          <a:prstGeom prst="line">
            <a:avLst/>
          </a:prstGeom>
          <a:noFill/>
          <a:ln w="9525">
            <a:solidFill>
              <a:srgbClr val="64A177"/>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51"/>
          <p:cNvGrpSpPr/>
          <p:nvPr/>
        </p:nvGrpSpPr>
        <p:grpSpPr bwMode="auto">
          <a:xfrm>
            <a:off x="1482725" y="1547813"/>
            <a:ext cx="1054101" cy="1223962"/>
            <a:chOff x="839" y="1752"/>
            <a:chExt cx="664" cy="771"/>
          </a:xfrm>
        </p:grpSpPr>
        <p:sp>
          <p:nvSpPr>
            <p:cNvPr id="50" name="Oval 52"/>
            <p:cNvSpPr>
              <a:spLocks noChangeArrowheads="1"/>
            </p:cNvSpPr>
            <p:nvPr/>
          </p:nvSpPr>
          <p:spPr bwMode="auto">
            <a:xfrm>
              <a:off x="839" y="1752"/>
              <a:ext cx="664" cy="635"/>
            </a:xfrm>
            <a:prstGeom prst="ellipse">
              <a:avLst/>
            </a:prstGeom>
            <a:noFill/>
            <a:ln w="152400">
              <a:solidFill>
                <a:srgbClr val="64A177"/>
              </a:solidFill>
              <a:round/>
            </a:ln>
            <a:effectLst/>
          </p:spPr>
          <p:txBody>
            <a:bodyPr wrap="none" anchor="ctr"/>
            <a:lstStyle/>
            <a:p>
              <a:pPr algn="ctr" eaLnBrk="0" hangingPunct="0">
                <a:defRPr/>
              </a:pPr>
              <a:r>
                <a:rPr lang="en-US" altLang="zh-CN" sz="20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Part1</a:t>
              </a:r>
            </a:p>
          </p:txBody>
        </p:sp>
        <p:sp>
          <p:nvSpPr>
            <p:cNvPr id="51" name="AutoShape 53"/>
            <p:cNvSpPr>
              <a:spLocks noChangeArrowheads="1"/>
            </p:cNvSpPr>
            <p:nvPr/>
          </p:nvSpPr>
          <p:spPr bwMode="auto">
            <a:xfrm flipV="1">
              <a:off x="1087" y="2414"/>
              <a:ext cx="136" cy="109"/>
            </a:xfrm>
            <a:prstGeom prst="triangle">
              <a:avLst>
                <a:gd name="adj" fmla="val 50000"/>
              </a:avLst>
            </a:prstGeom>
            <a:solidFill>
              <a:srgbClr val="64A177"/>
            </a:solidFill>
            <a:ln w="9525">
              <a:solidFill>
                <a:srgbClr val="64A177"/>
              </a:solidFill>
              <a:miter lim="800000"/>
            </a:ln>
            <a:effectLst/>
          </p:spPr>
          <p:txBody>
            <a:bodyPr wrap="none" anchor="ctr"/>
            <a:lstStyle/>
            <a:p>
              <a:pPr eaLnBrk="0" hangingPunct="0">
                <a:defRPr/>
              </a:pPr>
              <a:endParaRPr lang="zh-CN" altLang="en-US">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3" name="Group 51"/>
          <p:cNvGrpSpPr/>
          <p:nvPr/>
        </p:nvGrpSpPr>
        <p:grpSpPr bwMode="auto">
          <a:xfrm>
            <a:off x="3958273" y="1548130"/>
            <a:ext cx="1068705" cy="1223645"/>
            <a:chOff x="839" y="1752"/>
            <a:chExt cx="635" cy="771"/>
          </a:xfrm>
        </p:grpSpPr>
        <p:sp>
          <p:nvSpPr>
            <p:cNvPr id="54" name="Oval 52"/>
            <p:cNvSpPr>
              <a:spLocks noChangeArrowheads="1"/>
            </p:cNvSpPr>
            <p:nvPr/>
          </p:nvSpPr>
          <p:spPr bwMode="auto">
            <a:xfrm>
              <a:off x="839" y="1752"/>
              <a:ext cx="635" cy="635"/>
            </a:xfrm>
            <a:prstGeom prst="ellipse">
              <a:avLst/>
            </a:prstGeom>
            <a:noFill/>
            <a:ln w="152400">
              <a:solidFill>
                <a:srgbClr val="64A177"/>
              </a:solidFill>
              <a:round/>
            </a:ln>
            <a:effectLst/>
          </p:spPr>
          <p:txBody>
            <a:bodyPr wrap="none" anchor="ctr"/>
            <a:lstStyle/>
            <a:p>
              <a:pPr algn="ctr" eaLnBrk="0" hangingPunct="0">
                <a:defRPr/>
              </a:pPr>
              <a:r>
                <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Part2</a:t>
              </a:r>
            </a:p>
          </p:txBody>
        </p:sp>
        <p:sp>
          <p:nvSpPr>
            <p:cNvPr id="55" name="AutoShape 53"/>
            <p:cNvSpPr>
              <a:spLocks noChangeArrowheads="1"/>
            </p:cNvSpPr>
            <p:nvPr/>
          </p:nvSpPr>
          <p:spPr bwMode="auto">
            <a:xfrm flipV="1">
              <a:off x="1087" y="2414"/>
              <a:ext cx="136" cy="109"/>
            </a:xfrm>
            <a:prstGeom prst="triangle">
              <a:avLst>
                <a:gd name="adj" fmla="val 50000"/>
              </a:avLst>
            </a:prstGeom>
            <a:solidFill>
              <a:srgbClr val="64A177"/>
            </a:solidFill>
            <a:ln w="9525">
              <a:solidFill>
                <a:srgbClr val="64A177"/>
              </a:solidFill>
              <a:miter lim="800000"/>
            </a:ln>
            <a:effectLst/>
          </p:spPr>
          <p:txBody>
            <a:bodyPr wrap="none" anchor="ctr"/>
            <a:lstStyle/>
            <a:p>
              <a:pPr eaLnBrk="0" hangingPunct="0">
                <a:defRPr/>
              </a:pPr>
              <a:endParaRPr lang="zh-CN" altLang="en-US">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4" name="Group 51"/>
          <p:cNvGrpSpPr/>
          <p:nvPr/>
        </p:nvGrpSpPr>
        <p:grpSpPr bwMode="auto">
          <a:xfrm>
            <a:off x="6448425" y="1548130"/>
            <a:ext cx="1053465" cy="1223645"/>
            <a:chOff x="837" y="1752"/>
            <a:chExt cx="635" cy="771"/>
          </a:xfrm>
        </p:grpSpPr>
        <p:sp>
          <p:nvSpPr>
            <p:cNvPr id="57" name="Oval 52"/>
            <p:cNvSpPr>
              <a:spLocks noChangeArrowheads="1"/>
            </p:cNvSpPr>
            <p:nvPr/>
          </p:nvSpPr>
          <p:spPr bwMode="auto">
            <a:xfrm>
              <a:off x="837" y="1752"/>
              <a:ext cx="635" cy="635"/>
            </a:xfrm>
            <a:prstGeom prst="ellipse">
              <a:avLst/>
            </a:prstGeom>
            <a:noFill/>
            <a:ln w="152400">
              <a:solidFill>
                <a:srgbClr val="64A177"/>
              </a:solidFill>
              <a:round/>
            </a:ln>
            <a:effectLst/>
          </p:spPr>
          <p:txBody>
            <a:bodyPr wrap="none" anchor="ctr"/>
            <a:lstStyle/>
            <a:p>
              <a:pPr algn="ctr" eaLnBrk="0" hangingPunct="0">
                <a:defRPr/>
              </a:pPr>
              <a:r>
                <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Part3</a:t>
              </a:r>
            </a:p>
          </p:txBody>
        </p:sp>
        <p:sp>
          <p:nvSpPr>
            <p:cNvPr id="58" name="AutoShape 53"/>
            <p:cNvSpPr>
              <a:spLocks noChangeArrowheads="1"/>
            </p:cNvSpPr>
            <p:nvPr/>
          </p:nvSpPr>
          <p:spPr bwMode="auto">
            <a:xfrm flipV="1">
              <a:off x="1087" y="2414"/>
              <a:ext cx="136" cy="109"/>
            </a:xfrm>
            <a:prstGeom prst="triangle">
              <a:avLst>
                <a:gd name="adj" fmla="val 50000"/>
              </a:avLst>
            </a:prstGeom>
            <a:solidFill>
              <a:srgbClr val="64A177"/>
            </a:solidFill>
            <a:ln>
              <a:noFill/>
            </a:ln>
            <a:effectLst/>
          </p:spPr>
          <p:txBody>
            <a:bodyPr wrap="none" anchor="ctr"/>
            <a:lstStyle/>
            <a:p>
              <a:pPr eaLnBrk="0" hangingPunct="0">
                <a:defRPr/>
              </a:pPr>
              <a:endParaRPr lang="zh-CN" altLang="en-US">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5" name="组合 58"/>
          <p:cNvGrpSpPr/>
          <p:nvPr/>
        </p:nvGrpSpPr>
        <p:grpSpPr bwMode="auto">
          <a:xfrm>
            <a:off x="3185169" y="4217599"/>
            <a:ext cx="5881998" cy="400566"/>
            <a:chOff x="3536821" y="3004071"/>
            <a:chExt cx="4490626" cy="70186"/>
          </a:xfrm>
        </p:grpSpPr>
        <p:sp>
          <p:nvSpPr>
            <p:cNvPr id="61" name="Text Box 54"/>
            <p:cNvSpPr txBox="1">
              <a:spLocks noChangeArrowheads="1"/>
            </p:cNvSpPr>
            <p:nvPr/>
          </p:nvSpPr>
          <p:spPr bwMode="auto">
            <a:xfrm>
              <a:off x="3536821" y="3009544"/>
              <a:ext cx="1626377" cy="64713"/>
            </a:xfrm>
            <a:prstGeom prst="rect">
              <a:avLst/>
            </a:prstGeom>
            <a:noFill/>
            <a:ln>
              <a:noFill/>
            </a:ln>
            <a:effectLst/>
          </p:spPr>
          <p:txBody>
            <a:bodyPr wrap="square">
              <a:spAutoFit/>
            </a:bodyPr>
            <a:lstStyle/>
            <a:p>
              <a:pPr algn="ctr" eaLnBrk="0" hangingPunct="0">
                <a:spcBef>
                  <a:spcPct val="50000"/>
                </a:spcBef>
                <a:defRPr/>
              </a:pPr>
              <a:endPar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2" name="Text Box 54"/>
            <p:cNvSpPr txBox="1">
              <a:spLocks noChangeArrowheads="1"/>
            </p:cNvSpPr>
            <p:nvPr/>
          </p:nvSpPr>
          <p:spPr bwMode="auto">
            <a:xfrm>
              <a:off x="5698020" y="3004071"/>
              <a:ext cx="2329427" cy="64713"/>
            </a:xfrm>
            <a:prstGeom prst="rect">
              <a:avLst/>
            </a:prstGeom>
            <a:noFill/>
            <a:ln>
              <a:noFill/>
            </a:ln>
            <a:effectLst/>
          </p:spPr>
          <p:txBody>
            <a:bodyPr wrap="square">
              <a:spAutoFit/>
            </a:bodyPr>
            <a:lstStyle/>
            <a:p>
              <a:pPr eaLnBrk="0" hangingPunct="0">
                <a:spcBef>
                  <a:spcPct val="50000"/>
                </a:spcBef>
                <a:defRPr/>
              </a:pPr>
              <a:endParaRPr lang="zh-CN" altLang="en-US"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endParaRPr>
            </a:p>
          </p:txBody>
        </p:sp>
      </p:grpSp>
      <p:sp>
        <p:nvSpPr>
          <p:cNvPr id="39" name="任意多边形: 形状 18"/>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a:t>
            </a:r>
            <a:endParaRPr lang="zh-CN" altLang="en-US" sz="1600" dirty="0"/>
          </a:p>
        </p:txBody>
      </p:sp>
      <p:sp>
        <p:nvSpPr>
          <p:cNvPr id="40" name="文本框 19"/>
          <p:cNvSpPr txBox="1">
            <a:spLocks noChangeArrowheads="1"/>
          </p:cNvSpPr>
          <p:nvPr/>
        </p:nvSpPr>
        <p:spPr bwMode="auto">
          <a:xfrm>
            <a:off x="1575818" y="349250"/>
            <a:ext cx="2664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2000" dirty="0">
                <a:solidFill>
                  <a:srgbClr val="64A177"/>
                </a:solidFill>
                <a:sym typeface="+mn-ea"/>
              </a:rPr>
              <a:t>Text Organization</a:t>
            </a:r>
            <a:endParaRPr lang="en-US" altLang="zh-CN" sz="2000" dirty="0">
              <a:solidFill>
                <a:srgbClr val="64A177"/>
              </a:solidFill>
            </a:endParaRPr>
          </a:p>
        </p:txBody>
      </p:sp>
      <p:grpSp>
        <p:nvGrpSpPr>
          <p:cNvPr id="41" name="组合 7"/>
          <p:cNvGrpSpPr/>
          <p:nvPr/>
        </p:nvGrpSpPr>
        <p:grpSpPr bwMode="auto">
          <a:xfrm rot="5400000">
            <a:off x="144993" y="368300"/>
            <a:ext cx="68263" cy="363538"/>
            <a:chOff x="959" y="1331"/>
            <a:chExt cx="108" cy="572"/>
          </a:xfrm>
          <a:solidFill>
            <a:srgbClr val="64A177"/>
          </a:solidFill>
        </p:grpSpPr>
        <p:cxnSp>
          <p:nvCxnSpPr>
            <p:cNvPr id="42" name="直接连接符 21"/>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43" name="椭圆 32"/>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grpSp>
        <p:nvGrpSpPr>
          <p:cNvPr id="44" name="组合 33"/>
          <p:cNvGrpSpPr/>
          <p:nvPr/>
        </p:nvGrpSpPr>
        <p:grpSpPr>
          <a:xfrm>
            <a:off x="4277626" y="515938"/>
            <a:ext cx="6747659" cy="68263"/>
            <a:chOff x="3461553" y="517741"/>
            <a:chExt cx="6747659" cy="68263"/>
          </a:xfrm>
          <a:solidFill>
            <a:srgbClr val="64A177"/>
          </a:solidFill>
        </p:grpSpPr>
        <p:cxnSp>
          <p:nvCxnSpPr>
            <p:cNvPr id="45"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46"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9" name="文字方塊 8"/>
          <p:cNvSpPr txBox="1"/>
          <p:nvPr/>
        </p:nvSpPr>
        <p:spPr>
          <a:xfrm>
            <a:off x="776684" y="2945973"/>
            <a:ext cx="2415381" cy="646331"/>
          </a:xfrm>
          <a:prstGeom prst="rect">
            <a:avLst/>
          </a:prstGeom>
          <a:noFill/>
        </p:spPr>
        <p:txBody>
          <a:bodyPr wrap="square" rtlCol="0">
            <a:spAutoFit/>
          </a:bodyPr>
          <a:lstStyle/>
          <a:p>
            <a:pPr algn="ctr" eaLnBrk="0" hangingPunct="0">
              <a:spcBef>
                <a:spcPct val="50000"/>
              </a:spcBef>
              <a:defRPr/>
            </a:pPr>
            <a:r>
              <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the background after the demobilization</a:t>
            </a:r>
          </a:p>
        </p:txBody>
      </p:sp>
      <p:sp>
        <p:nvSpPr>
          <p:cNvPr id="47" name="文字方塊 46"/>
          <p:cNvSpPr txBox="1"/>
          <p:nvPr/>
        </p:nvSpPr>
        <p:spPr>
          <a:xfrm>
            <a:off x="3282410" y="2945298"/>
            <a:ext cx="2415381" cy="369332"/>
          </a:xfrm>
          <a:prstGeom prst="rect">
            <a:avLst/>
          </a:prstGeom>
          <a:noFill/>
        </p:spPr>
        <p:txBody>
          <a:bodyPr wrap="square" rtlCol="0">
            <a:spAutoFit/>
          </a:bodyPr>
          <a:lstStyle/>
          <a:p>
            <a:pPr algn="ctr" eaLnBrk="0" hangingPunct="0">
              <a:spcBef>
                <a:spcPct val="50000"/>
              </a:spcBef>
              <a:defRPr/>
            </a:pPr>
            <a:r>
              <a:rPr lang="zh-CN" altLang="en-US"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 </a:t>
            </a:r>
            <a:r>
              <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the interview</a:t>
            </a:r>
          </a:p>
        </p:txBody>
      </p:sp>
      <p:sp>
        <p:nvSpPr>
          <p:cNvPr id="49" name="文字方塊 48"/>
          <p:cNvSpPr txBox="1"/>
          <p:nvPr/>
        </p:nvSpPr>
        <p:spPr>
          <a:xfrm>
            <a:off x="5788025" y="2945130"/>
            <a:ext cx="2772410" cy="368300"/>
          </a:xfrm>
          <a:prstGeom prst="rect">
            <a:avLst/>
          </a:prstGeom>
          <a:noFill/>
        </p:spPr>
        <p:txBody>
          <a:bodyPr wrap="square" rtlCol="0">
            <a:spAutoFit/>
          </a:bodyPr>
          <a:lstStyle/>
          <a:p>
            <a:pPr eaLnBrk="0" hangingPunct="0">
              <a:spcBef>
                <a:spcPct val="50000"/>
              </a:spcBef>
              <a:defRPr/>
            </a:pPr>
            <a:r>
              <a:rPr lang="en-US" altLang="zh-CN"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the </a:t>
            </a:r>
            <a:r>
              <a:rPr lang="en-US"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feeling </a:t>
            </a:r>
            <a:r>
              <a:rPr lang="zh-CN" altLang="en-US" sz="1800" dirty="0">
                <a:solidFill>
                  <a:schemeClr val="tx1">
                    <a:lumMod val="65000"/>
                    <a:lumOff val="35000"/>
                  </a:schemeClr>
                </a:solidFill>
                <a:latin typeface="Times New Roman" panose="02020603050405020304" pitchFamily="18" charset="0"/>
                <a:ea typeface="幼圆" panose="02010509060101010101" pitchFamily="49" charset="-122"/>
                <a:cs typeface="Times New Roman" panose="02020603050405020304" pitchFamily="18" charset="0"/>
              </a:rPr>
              <a:t>after rejection</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76200" y="2751138"/>
            <a:ext cx="8961438" cy="0"/>
          </a:xfrm>
          <a:prstGeom prst="line">
            <a:avLst/>
          </a:prstGeom>
          <a:ln>
            <a:solidFill>
              <a:srgbClr val="64A17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173163" y="1526540"/>
            <a:ext cx="0" cy="1152000"/>
          </a:xfrm>
          <a:prstGeom prst="line">
            <a:avLst/>
          </a:prstGeom>
          <a:ln>
            <a:solidFill>
              <a:srgbClr val="64A177"/>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598988" y="1526540"/>
            <a:ext cx="0" cy="1152000"/>
          </a:xfrm>
          <a:prstGeom prst="line">
            <a:avLst/>
          </a:prstGeom>
          <a:ln>
            <a:solidFill>
              <a:srgbClr val="64A177"/>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971800" y="2751138"/>
            <a:ext cx="0" cy="1152000"/>
          </a:xfrm>
          <a:prstGeom prst="line">
            <a:avLst/>
          </a:prstGeom>
          <a:ln>
            <a:solidFill>
              <a:srgbClr val="64A177"/>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362700" y="2751138"/>
            <a:ext cx="0" cy="1152000"/>
          </a:xfrm>
          <a:prstGeom prst="line">
            <a:avLst/>
          </a:prstGeom>
          <a:ln>
            <a:solidFill>
              <a:srgbClr val="64A177"/>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466205" y="3128010"/>
            <a:ext cx="2392045" cy="460375"/>
          </a:xfrm>
          <a:prstGeom prst="rect">
            <a:avLst/>
          </a:prstGeom>
        </p:spPr>
        <p:txBody>
          <a:bodyPr wrap="square">
            <a:spAutoFit/>
          </a:bodyPr>
          <a:lstStyle/>
          <a:p>
            <a:pPr algn="l" eaLnBrk="0" hangingPunct="0">
              <a:defRPr/>
            </a:pPr>
            <a:r>
              <a:rPr lang="en-US" altLang="zh-CN" sz="1200" dirty="0">
                <a:solidFill>
                  <a:schemeClr val="tx1">
                    <a:lumMod val="85000"/>
                    <a:lumOff val="15000"/>
                  </a:schemeClr>
                </a:solidFill>
                <a:latin typeface="Times New Roman" panose="02020603050405020304" pitchFamily="18" charset="0"/>
                <a:ea typeface="Segoe UI Symbol" panose="020B0502040204020203" pitchFamily="34" charset="0"/>
                <a:cs typeface="Times New Roman" panose="02020603050405020304" pitchFamily="18" charset="0"/>
              </a:rPr>
              <a:t>Interview invitation letters from three companies</a:t>
            </a:r>
          </a:p>
        </p:txBody>
      </p:sp>
      <p:sp>
        <p:nvSpPr>
          <p:cNvPr id="24" name="矩形 23"/>
          <p:cNvSpPr/>
          <p:nvPr/>
        </p:nvSpPr>
        <p:spPr>
          <a:xfrm>
            <a:off x="774700" y="2674938"/>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50" dirty="0"/>
          </a:p>
        </p:txBody>
      </p:sp>
      <p:sp>
        <p:nvSpPr>
          <p:cNvPr id="25" name="矩形 24"/>
          <p:cNvSpPr/>
          <p:nvPr/>
        </p:nvSpPr>
        <p:spPr>
          <a:xfrm>
            <a:off x="2573338" y="2674938"/>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50" dirty="0"/>
          </a:p>
        </p:txBody>
      </p:sp>
      <p:sp>
        <p:nvSpPr>
          <p:cNvPr id="26" name="矩形 25"/>
          <p:cNvSpPr/>
          <p:nvPr/>
        </p:nvSpPr>
        <p:spPr>
          <a:xfrm>
            <a:off x="4200525" y="2674938"/>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50" dirty="0"/>
          </a:p>
        </p:txBody>
      </p:sp>
      <p:sp>
        <p:nvSpPr>
          <p:cNvPr id="27" name="矩形 26"/>
          <p:cNvSpPr/>
          <p:nvPr/>
        </p:nvSpPr>
        <p:spPr>
          <a:xfrm>
            <a:off x="5972175" y="2674938"/>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50" dirty="0"/>
          </a:p>
        </p:txBody>
      </p:sp>
      <p:sp>
        <p:nvSpPr>
          <p:cNvPr id="5" name="矩形 4"/>
          <p:cNvSpPr/>
          <p:nvPr/>
        </p:nvSpPr>
        <p:spPr>
          <a:xfrm>
            <a:off x="1299210" y="1478280"/>
            <a:ext cx="2255840" cy="1198880"/>
          </a:xfrm>
          <a:prstGeom prst="rect">
            <a:avLst/>
          </a:prstGeom>
        </p:spPr>
        <p:txBody>
          <a:bodyPr wrap="square">
            <a:spAutoFit/>
          </a:bodyPr>
          <a:lstStyle/>
          <a:p>
            <a:pPr algn="just" eaLnBrk="0" hangingPunct="0">
              <a:defRPr/>
            </a:pPr>
            <a:r>
              <a:rPr lang="en-US" altLang="zh-CN" sz="1200" dirty="0">
                <a:solidFill>
                  <a:schemeClr val="tx1">
                    <a:lumMod val="85000"/>
                    <a:lumOff val="15000"/>
                  </a:schemeClr>
                </a:solidFill>
                <a:latin typeface="Times New Roman" panose="02020603050405020304" pitchFamily="18" charset="0"/>
                <a:ea typeface="华文细黑" panose="02010600040101010101" pitchFamily="2" charset="-122"/>
                <a:cs typeface="Times New Roman" panose="02020603050405020304" pitchFamily="18" charset="0"/>
                <a:sym typeface="+mn-ea"/>
              </a:rPr>
              <a:t>Industry was reorganizing itself for post-war production. </a:t>
            </a:r>
          </a:p>
          <a:p>
            <a:pPr algn="just" eaLnBrk="0" hangingPunct="0">
              <a:defRPr/>
            </a:pPr>
            <a:r>
              <a:rPr lang="en-US" altLang="zh-CN" sz="1200" dirty="0">
                <a:solidFill>
                  <a:schemeClr val="tx1">
                    <a:lumMod val="85000"/>
                    <a:lumOff val="15000"/>
                  </a:schemeClr>
                </a:solidFill>
                <a:latin typeface="Times New Roman" panose="02020603050405020304" pitchFamily="18" charset="0"/>
                <a:ea typeface="华文细黑" panose="02010600040101010101" pitchFamily="2" charset="-122"/>
                <a:cs typeface="Times New Roman" panose="02020603050405020304" pitchFamily="18" charset="0"/>
                <a:sym typeface="+mn-ea"/>
              </a:rPr>
              <a:t>The urgent demand for qualified technologists, especially in the field of electronics, which was his special interest.</a:t>
            </a:r>
            <a:endParaRPr lang="zh-CN" altLang="en-US" sz="1200" dirty="0">
              <a:solidFill>
                <a:schemeClr val="tx1">
                  <a:lumMod val="85000"/>
                  <a:lumOff val="15000"/>
                </a:schemeClr>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3145790" y="3074035"/>
            <a:ext cx="2391885" cy="1014730"/>
          </a:xfrm>
          <a:prstGeom prst="rect">
            <a:avLst/>
          </a:prstGeom>
        </p:spPr>
        <p:txBody>
          <a:bodyPr wrap="square">
            <a:spAutoFit/>
          </a:bodyPr>
          <a:lstStyle/>
          <a:p>
            <a:pPr algn="l" eaLnBrk="0" hangingPunct="0">
              <a:defRPr/>
            </a:pPr>
            <a:r>
              <a:rPr lang="en-US" altLang="zh-CN" sz="1200" dirty="0">
                <a:solidFill>
                  <a:schemeClr val="tx1">
                    <a:lumMod val="85000"/>
                    <a:lumOff val="15000"/>
                  </a:schemeClr>
                </a:solidFill>
                <a:latin typeface="Times New Roman" panose="02020603050405020304" pitchFamily="18" charset="0"/>
                <a:ea typeface="华文细黑" panose="02010600040101010101" pitchFamily="2" charset="-122"/>
                <a:cs typeface="Times New Roman" panose="02020603050405020304" pitchFamily="18" charset="0"/>
                <a:sym typeface="+mn-ea"/>
              </a:rPr>
              <a:t>He studied to keep up with new trends and developments.</a:t>
            </a:r>
          </a:p>
          <a:p>
            <a:pPr algn="l" eaLnBrk="0" hangingPunct="0">
              <a:defRPr/>
            </a:pPr>
            <a:r>
              <a:rPr lang="en-US" altLang="zh-CN" sz="1200" dirty="0">
                <a:solidFill>
                  <a:schemeClr val="tx1">
                    <a:lumMod val="85000"/>
                    <a:lumOff val="15000"/>
                  </a:schemeClr>
                </a:solidFill>
                <a:latin typeface="Times New Roman" panose="02020603050405020304" pitchFamily="18" charset="0"/>
                <a:ea typeface="华文细黑" panose="02010600040101010101" pitchFamily="2" charset="-122"/>
                <a:cs typeface="Times New Roman" panose="02020603050405020304" pitchFamily="18" charset="0"/>
                <a:sym typeface="+mn-ea"/>
              </a:rPr>
              <a:t>Braithwaite has a science degree and varied experience in engineering technology.</a:t>
            </a:r>
          </a:p>
        </p:txBody>
      </p:sp>
      <p:sp>
        <p:nvSpPr>
          <p:cNvPr id="10" name="矩形 9"/>
          <p:cNvSpPr/>
          <p:nvPr/>
        </p:nvSpPr>
        <p:spPr>
          <a:xfrm>
            <a:off x="4721226" y="1531620"/>
            <a:ext cx="2200868" cy="1200329"/>
          </a:xfrm>
          <a:prstGeom prst="rect">
            <a:avLst/>
          </a:prstGeom>
        </p:spPr>
        <p:txBody>
          <a:bodyPr wrap="square">
            <a:spAutoFit/>
          </a:bodyPr>
          <a:lstStyle/>
          <a:p>
            <a:pPr eaLnBrk="0" hangingPunct="0">
              <a:defRPr/>
            </a:pPr>
            <a:r>
              <a:rPr lang="en-US" altLang="zh-CN" sz="1200" dirty="0">
                <a:solidFill>
                  <a:schemeClr val="tx1">
                    <a:lumMod val="85000"/>
                    <a:lumOff val="15000"/>
                  </a:schemeClr>
                </a:solidFill>
                <a:latin typeface="Times New Roman" panose="02020603050405020304" pitchFamily="18" charset="0"/>
                <a:ea typeface="华文细黑" panose="02010600040101010101" pitchFamily="2" charset="-122"/>
                <a:cs typeface="Times New Roman" panose="02020603050405020304" pitchFamily="18" charset="0"/>
                <a:sym typeface="+mn-ea"/>
              </a:rPr>
              <a:t> He has two years of working experience as a Communication Engineer, earning enough to pay for postgraduate study in England. </a:t>
            </a:r>
          </a:p>
          <a:p>
            <a:pPr algn="just" eaLnBrk="0" hangingPunct="0">
              <a:defRPr/>
            </a:pPr>
            <a:endParaRPr lang="zh-CN" altLang="en-US" sz="1200" dirty="0">
              <a:solidFill>
                <a:schemeClr val="tx1">
                  <a:lumMod val="85000"/>
                  <a:lumOff val="15000"/>
                </a:schemeClr>
              </a:solidFill>
              <a:ea typeface="华文细黑" panose="02010600040101010101" pitchFamily="2" charset="-122"/>
            </a:endParaRPr>
          </a:p>
        </p:txBody>
      </p:sp>
      <p:sp>
        <p:nvSpPr>
          <p:cNvPr id="19" name="矩形 18"/>
          <p:cNvSpPr/>
          <p:nvPr/>
        </p:nvSpPr>
        <p:spPr>
          <a:xfrm>
            <a:off x="787400" y="2678113"/>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050" dirty="0"/>
              <a:t>1</a:t>
            </a:r>
            <a:endParaRPr lang="zh-CN" altLang="en-US" sz="1050" dirty="0"/>
          </a:p>
        </p:txBody>
      </p:sp>
      <p:sp>
        <p:nvSpPr>
          <p:cNvPr id="29" name="矩形 28"/>
          <p:cNvSpPr/>
          <p:nvPr/>
        </p:nvSpPr>
        <p:spPr>
          <a:xfrm>
            <a:off x="2573020" y="2678113"/>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050" dirty="0"/>
              <a:t>2</a:t>
            </a:r>
            <a:endParaRPr lang="zh-CN" altLang="en-US" sz="1050" dirty="0"/>
          </a:p>
        </p:txBody>
      </p:sp>
      <p:sp>
        <p:nvSpPr>
          <p:cNvPr id="30" name="矩形 29"/>
          <p:cNvSpPr/>
          <p:nvPr/>
        </p:nvSpPr>
        <p:spPr>
          <a:xfrm>
            <a:off x="4201160" y="2678113"/>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050" dirty="0"/>
              <a:t>3</a:t>
            </a:r>
            <a:endParaRPr lang="zh-CN" altLang="en-US" sz="1050" dirty="0"/>
          </a:p>
        </p:txBody>
      </p:sp>
      <p:sp>
        <p:nvSpPr>
          <p:cNvPr id="33" name="矩形 32"/>
          <p:cNvSpPr/>
          <p:nvPr/>
        </p:nvSpPr>
        <p:spPr>
          <a:xfrm>
            <a:off x="5963920" y="2678113"/>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050" dirty="0"/>
              <a:t>4</a:t>
            </a:r>
            <a:endParaRPr lang="zh-CN" altLang="en-US" sz="1050" dirty="0"/>
          </a:p>
        </p:txBody>
      </p:sp>
      <p:sp>
        <p:nvSpPr>
          <p:cNvPr id="36"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a:t>
            </a:r>
            <a:endParaRPr lang="zh-CN" altLang="en-US" sz="1600" dirty="0"/>
          </a:p>
        </p:txBody>
      </p:sp>
      <p:grpSp>
        <p:nvGrpSpPr>
          <p:cNvPr id="37" name="组合 7"/>
          <p:cNvGrpSpPr/>
          <p:nvPr/>
        </p:nvGrpSpPr>
        <p:grpSpPr bwMode="auto">
          <a:xfrm rot="5400000">
            <a:off x="144993" y="368300"/>
            <a:ext cx="68263" cy="363538"/>
            <a:chOff x="959" y="1331"/>
            <a:chExt cx="108" cy="572"/>
          </a:xfrm>
          <a:solidFill>
            <a:srgbClr val="64A177"/>
          </a:solidFill>
        </p:grpSpPr>
        <p:cxnSp>
          <p:nvCxnSpPr>
            <p:cNvPr id="38"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28" name="文本框 19"/>
          <p:cNvSpPr txBox="1">
            <a:spLocks noChangeArrowheads="1"/>
          </p:cNvSpPr>
          <p:nvPr/>
        </p:nvSpPr>
        <p:spPr bwMode="auto">
          <a:xfrm>
            <a:off x="1575818" y="349250"/>
            <a:ext cx="2664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2000" dirty="0">
                <a:solidFill>
                  <a:srgbClr val="64A177"/>
                </a:solidFill>
                <a:sym typeface="+mn-ea"/>
              </a:rPr>
              <a:t>Text Organization</a:t>
            </a:r>
            <a:endParaRPr lang="en-US" altLang="zh-CN" sz="2000" dirty="0">
              <a:solidFill>
                <a:srgbClr val="64A177"/>
              </a:solidFill>
            </a:endParaRPr>
          </a:p>
        </p:txBody>
      </p:sp>
      <p:grpSp>
        <p:nvGrpSpPr>
          <p:cNvPr id="31" name="组合 33"/>
          <p:cNvGrpSpPr/>
          <p:nvPr/>
        </p:nvGrpSpPr>
        <p:grpSpPr>
          <a:xfrm>
            <a:off x="4277626" y="515938"/>
            <a:ext cx="6747659" cy="68263"/>
            <a:chOff x="3461553" y="517741"/>
            <a:chExt cx="6747659" cy="68263"/>
          </a:xfrm>
          <a:solidFill>
            <a:srgbClr val="64A177"/>
          </a:solidFill>
        </p:grpSpPr>
        <p:cxnSp>
          <p:nvCxnSpPr>
            <p:cNvPr id="32"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34"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35" name="矩形 34"/>
          <p:cNvSpPr/>
          <p:nvPr/>
        </p:nvSpPr>
        <p:spPr>
          <a:xfrm>
            <a:off x="531812" y="852240"/>
            <a:ext cx="242887" cy="338554"/>
          </a:xfrm>
          <a:prstGeom prst="rect">
            <a:avLst/>
          </a:pr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r>
              <a:rPr lang="en-US" altLang="zh-CN" sz="1350" dirty="0">
                <a:solidFill>
                  <a:schemeClr val="bg1"/>
                </a:solidFill>
              </a:rPr>
              <a:t>1</a:t>
            </a:r>
            <a:endParaRPr lang="zh-CN" altLang="en-US" sz="1350" dirty="0">
              <a:solidFill>
                <a:schemeClr val="bg1"/>
              </a:solidFill>
            </a:endParaRPr>
          </a:p>
        </p:txBody>
      </p:sp>
      <p:sp>
        <p:nvSpPr>
          <p:cNvPr id="43" name="文本框 12"/>
          <p:cNvSpPr txBox="1">
            <a:spLocks noChangeArrowheads="1"/>
          </p:cNvSpPr>
          <p:nvPr/>
        </p:nvSpPr>
        <p:spPr bwMode="auto">
          <a:xfrm>
            <a:off x="880217" y="852239"/>
            <a:ext cx="5214196" cy="338554"/>
          </a:xfrm>
          <a:prstGeom prst="rect">
            <a:avLst/>
          </a:prstGeom>
          <a:noFill/>
          <a:ln>
            <a:noFill/>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0" hangingPunct="0">
              <a:defRPr/>
            </a:pPr>
            <a:r>
              <a:rPr lang="en-US" altLang="zh-CN" sz="1600" dirty="0">
                <a:sym typeface="+mn-ea"/>
              </a:rPr>
              <a:t>The background after the demobilization</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1000"/>
                                        <p:tgtEl>
                                          <p:spTgt spid="27"/>
                                        </p:tgtEl>
                                      </p:cBhvr>
                                    </p:animEffect>
                                    <p:anim calcmode="lin" valueType="num">
                                      <p:cBhvr>
                                        <p:cTn id="53" dur="1000" fill="hold"/>
                                        <p:tgtEl>
                                          <p:spTgt spid="27"/>
                                        </p:tgtEl>
                                        <p:attrNameLst>
                                          <p:attrName>ppt_x</p:attrName>
                                        </p:attrNameLst>
                                      </p:cBhvr>
                                      <p:tavLst>
                                        <p:tav tm="0">
                                          <p:val>
                                            <p:strVal val="#ppt_x"/>
                                          </p:val>
                                        </p:tav>
                                        <p:tav tm="100000">
                                          <p:val>
                                            <p:strVal val="#ppt_x"/>
                                          </p:val>
                                        </p:tav>
                                      </p:tavLst>
                                    </p:anim>
                                    <p:anim calcmode="lin" valueType="num">
                                      <p:cBhvr>
                                        <p:cTn id="54" dur="1000" fill="hold"/>
                                        <p:tgtEl>
                                          <p:spTgt spid="2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anim calcmode="lin" valueType="num">
                                      <p:cBhvr>
                                        <p:cTn id="63" dur="1000" fill="hold"/>
                                        <p:tgtEl>
                                          <p:spTgt spid="7"/>
                                        </p:tgtEl>
                                        <p:attrNameLst>
                                          <p:attrName>ppt_x</p:attrName>
                                        </p:attrNameLst>
                                      </p:cBhvr>
                                      <p:tavLst>
                                        <p:tav tm="0">
                                          <p:val>
                                            <p:strVal val="#ppt_x"/>
                                          </p:val>
                                        </p:tav>
                                        <p:tav tm="100000">
                                          <p:val>
                                            <p:strVal val="#ppt_x"/>
                                          </p:val>
                                        </p:tav>
                                      </p:tavLst>
                                    </p:anim>
                                    <p:anim calcmode="lin" valueType="num">
                                      <p:cBhvr>
                                        <p:cTn id="64" dur="1000" fill="hold"/>
                                        <p:tgtEl>
                                          <p:spTgt spid="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1000"/>
                                        <p:tgtEl>
                                          <p:spTgt spid="10"/>
                                        </p:tgtEl>
                                      </p:cBhvr>
                                    </p:animEffect>
                                    <p:anim calcmode="lin" valueType="num">
                                      <p:cBhvr>
                                        <p:cTn id="68" dur="1000" fill="hold"/>
                                        <p:tgtEl>
                                          <p:spTgt spid="10"/>
                                        </p:tgtEl>
                                        <p:attrNameLst>
                                          <p:attrName>ppt_x</p:attrName>
                                        </p:attrNameLst>
                                      </p:cBhvr>
                                      <p:tavLst>
                                        <p:tav tm="0">
                                          <p:val>
                                            <p:strVal val="#ppt_x"/>
                                          </p:val>
                                        </p:tav>
                                        <p:tav tm="100000">
                                          <p:val>
                                            <p:strVal val="#ppt_x"/>
                                          </p:val>
                                        </p:tav>
                                      </p:tavLst>
                                    </p:anim>
                                    <p:anim calcmode="lin" valueType="num">
                                      <p:cBhvr>
                                        <p:cTn id="69" dur="1000" fill="hold"/>
                                        <p:tgtEl>
                                          <p:spTgt spid="1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0"/>
                                        <p:tgtEl>
                                          <p:spTgt spid="19"/>
                                        </p:tgtEl>
                                      </p:cBhvr>
                                    </p:animEffect>
                                    <p:anim calcmode="lin" valueType="num">
                                      <p:cBhvr>
                                        <p:cTn id="73" dur="1000" fill="hold"/>
                                        <p:tgtEl>
                                          <p:spTgt spid="19"/>
                                        </p:tgtEl>
                                        <p:attrNameLst>
                                          <p:attrName>ppt_x</p:attrName>
                                        </p:attrNameLst>
                                      </p:cBhvr>
                                      <p:tavLst>
                                        <p:tav tm="0">
                                          <p:val>
                                            <p:strVal val="#ppt_x"/>
                                          </p:val>
                                        </p:tav>
                                        <p:tav tm="100000">
                                          <p:val>
                                            <p:strVal val="#ppt_x"/>
                                          </p:val>
                                        </p:tav>
                                      </p:tavLst>
                                    </p:anim>
                                    <p:anim calcmode="lin" valueType="num">
                                      <p:cBhvr>
                                        <p:cTn id="74" dur="1000" fill="hold"/>
                                        <p:tgtEl>
                                          <p:spTgt spid="1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1000"/>
                                        <p:tgtEl>
                                          <p:spTgt spid="29"/>
                                        </p:tgtEl>
                                      </p:cBhvr>
                                    </p:animEffect>
                                    <p:anim calcmode="lin" valueType="num">
                                      <p:cBhvr>
                                        <p:cTn id="78" dur="1000" fill="hold"/>
                                        <p:tgtEl>
                                          <p:spTgt spid="29"/>
                                        </p:tgtEl>
                                        <p:attrNameLst>
                                          <p:attrName>ppt_x</p:attrName>
                                        </p:attrNameLst>
                                      </p:cBhvr>
                                      <p:tavLst>
                                        <p:tav tm="0">
                                          <p:val>
                                            <p:strVal val="#ppt_x"/>
                                          </p:val>
                                        </p:tav>
                                        <p:tav tm="100000">
                                          <p:val>
                                            <p:strVal val="#ppt_x"/>
                                          </p:val>
                                        </p:tav>
                                      </p:tavLst>
                                    </p:anim>
                                    <p:anim calcmode="lin" valueType="num">
                                      <p:cBhvr>
                                        <p:cTn id="79" dur="1000" fill="hold"/>
                                        <p:tgtEl>
                                          <p:spTgt spid="2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1000" fill="hold"/>
                                        <p:tgtEl>
                                          <p:spTgt spid="3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1000"/>
                                        <p:tgtEl>
                                          <p:spTgt spid="33"/>
                                        </p:tgtEl>
                                      </p:cBhvr>
                                    </p:animEffect>
                                    <p:anim calcmode="lin" valueType="num">
                                      <p:cBhvr>
                                        <p:cTn id="88" dur="1000" fill="hold"/>
                                        <p:tgtEl>
                                          <p:spTgt spid="33"/>
                                        </p:tgtEl>
                                        <p:attrNameLst>
                                          <p:attrName>ppt_x</p:attrName>
                                        </p:attrNameLst>
                                      </p:cBhvr>
                                      <p:tavLst>
                                        <p:tav tm="0">
                                          <p:val>
                                            <p:strVal val="#ppt_x"/>
                                          </p:val>
                                        </p:tav>
                                        <p:tav tm="100000">
                                          <p:val>
                                            <p:strVal val="#ppt_x"/>
                                          </p:val>
                                        </p:tav>
                                      </p:tavLst>
                                    </p:anim>
                                    <p:anim calcmode="lin" valueType="num">
                                      <p:cBhvr>
                                        <p:cTn id="89" dur="1000" fill="hold"/>
                                        <p:tgtEl>
                                          <p:spTgt spid="33"/>
                                        </p:tgtEl>
                                        <p:attrNameLst>
                                          <p:attrName>ppt_y</p:attrName>
                                        </p:attrNameLst>
                                      </p:cBhvr>
                                      <p:tavLst>
                                        <p:tav tm="0">
                                          <p:val>
                                            <p:strVal val="#ppt_y+.1"/>
                                          </p:val>
                                        </p:tav>
                                        <p:tav tm="100000">
                                          <p:val>
                                            <p:strVal val="#ppt_y"/>
                                          </p:val>
                                        </p:tav>
                                      </p:tavLst>
                                    </p:anim>
                                  </p:childTnLst>
                                </p:cTn>
                              </p:par>
                            </p:childTnLst>
                          </p:cTn>
                        </p:par>
                        <p:par>
                          <p:cTn id="90" fill="hold">
                            <p:stCondLst>
                              <p:cond delay="1000"/>
                            </p:stCondLst>
                            <p:childTnLst>
                              <p:par>
                                <p:cTn id="91" presetID="2" presetClass="entr" presetSubtype="1" decel="100000" fill="hold" grpId="0" nodeType="after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wipe(left)">
                                      <p:cBhvr>
                                        <p:cTn id="9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bldLvl="0" animBg="1"/>
      <p:bldP spid="25" grpId="0" bldLvl="0" animBg="1"/>
      <p:bldP spid="26" grpId="0" bldLvl="0" animBg="1"/>
      <p:bldP spid="27" grpId="0" bldLvl="0" animBg="1"/>
      <p:bldP spid="5" grpId="0"/>
      <p:bldP spid="7" grpId="0"/>
      <p:bldP spid="10" grpId="0"/>
      <p:bldP spid="19" grpId="0" bldLvl="0" animBg="1"/>
      <p:bldP spid="29" grpId="0" bldLvl="0" animBg="1"/>
      <p:bldP spid="30" grpId="0" bldLvl="0" animBg="1"/>
      <p:bldP spid="33" grpId="0" bldLvl="0" animBg="1"/>
      <p:bldP spid="35" grpId="0" animBg="1"/>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4670" y="1409601"/>
            <a:ext cx="7198360" cy="338554"/>
          </a:xfrm>
          <a:prstGeom prst="rect">
            <a:avLst/>
          </a:prstGeom>
        </p:spPr>
        <p:txBody>
          <a:bodyPr wrap="square">
            <a:spAutoFit/>
          </a:bodyPr>
          <a:lstStyle/>
          <a:p>
            <a:pPr algn="l" eaLnBrk="0" hangingPunct="0">
              <a:defRPr/>
            </a:pPr>
            <a:r>
              <a:rPr lang="en-US" altLang="zh-CN" sz="1600" dirty="0">
                <a:solidFill>
                  <a:schemeClr val="tx1">
                    <a:lumMod val="85000"/>
                    <a:lumOff val="15000"/>
                  </a:schemeClr>
                </a:solidFill>
                <a:latin typeface="Times New Roman" panose="02020603050405020304" pitchFamily="18" charset="0"/>
                <a:ea typeface="华文细黑" panose="02010600040101010101" pitchFamily="2" charset="-122"/>
                <a:cs typeface="Times New Roman" panose="02020603050405020304" pitchFamily="18" charset="0"/>
                <a:sym typeface="+mn-ea"/>
              </a:rPr>
              <a:t>the author had taken great care with his appearance.</a:t>
            </a:r>
          </a:p>
        </p:txBody>
      </p:sp>
      <p:sp>
        <p:nvSpPr>
          <p:cNvPr id="19" name="矩形 18"/>
          <p:cNvSpPr/>
          <p:nvPr/>
        </p:nvSpPr>
        <p:spPr>
          <a:xfrm>
            <a:off x="502285" y="1477963"/>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050" dirty="0"/>
              <a:t>1</a:t>
            </a:r>
            <a:endParaRPr lang="zh-CN" altLang="en-US" sz="1050" dirty="0"/>
          </a:p>
        </p:txBody>
      </p:sp>
      <p:sp>
        <p:nvSpPr>
          <p:cNvPr id="29" name="矩形 28"/>
          <p:cNvSpPr/>
          <p:nvPr/>
        </p:nvSpPr>
        <p:spPr>
          <a:xfrm>
            <a:off x="502285" y="2370773"/>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050" dirty="0"/>
              <a:t>2</a:t>
            </a:r>
            <a:endParaRPr lang="zh-CN" altLang="en-US" sz="1050" dirty="0"/>
          </a:p>
        </p:txBody>
      </p:sp>
      <p:sp>
        <p:nvSpPr>
          <p:cNvPr id="30" name="矩形 29"/>
          <p:cNvSpPr/>
          <p:nvPr/>
        </p:nvSpPr>
        <p:spPr>
          <a:xfrm>
            <a:off x="502285" y="3313113"/>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050" dirty="0"/>
              <a:t>3</a:t>
            </a:r>
            <a:endParaRPr lang="zh-CN" altLang="en-US" sz="1050" dirty="0"/>
          </a:p>
        </p:txBody>
      </p:sp>
      <p:sp>
        <p:nvSpPr>
          <p:cNvPr id="33" name="矩形 32"/>
          <p:cNvSpPr/>
          <p:nvPr/>
        </p:nvSpPr>
        <p:spPr>
          <a:xfrm>
            <a:off x="502285" y="4255453"/>
            <a:ext cx="796925" cy="200025"/>
          </a:xfrm>
          <a:prstGeom prst="rect">
            <a:avLst/>
          </a:prstGeom>
          <a:solidFill>
            <a:srgbClr val="64A1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050" dirty="0"/>
              <a:t>4</a:t>
            </a:r>
            <a:endParaRPr lang="zh-CN" altLang="en-US" sz="1050" dirty="0"/>
          </a:p>
        </p:txBody>
      </p:sp>
      <p:cxnSp>
        <p:nvCxnSpPr>
          <p:cNvPr id="8" name="直接连接符 7"/>
          <p:cNvCxnSpPr/>
          <p:nvPr/>
        </p:nvCxnSpPr>
        <p:spPr>
          <a:xfrm>
            <a:off x="1299210" y="1583055"/>
            <a:ext cx="349885" cy="0"/>
          </a:xfrm>
          <a:prstGeom prst="line">
            <a:avLst/>
          </a:prstGeom>
          <a:ln w="12700" cmpd="sng">
            <a:solidFill>
              <a:srgbClr val="64A177"/>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99210" y="2471420"/>
            <a:ext cx="349885" cy="0"/>
          </a:xfrm>
          <a:prstGeom prst="line">
            <a:avLst/>
          </a:prstGeom>
          <a:ln w="12700" cmpd="sng">
            <a:solidFill>
              <a:srgbClr val="64A177"/>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299210" y="3413760"/>
            <a:ext cx="349885" cy="0"/>
          </a:xfrm>
          <a:prstGeom prst="line">
            <a:avLst/>
          </a:prstGeom>
          <a:ln w="12700" cmpd="sng">
            <a:solidFill>
              <a:srgbClr val="64A177"/>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299210" y="4356100"/>
            <a:ext cx="349885" cy="0"/>
          </a:xfrm>
          <a:prstGeom prst="line">
            <a:avLst/>
          </a:prstGeom>
          <a:ln w="12700" cmpd="sng">
            <a:solidFill>
              <a:srgbClr val="64A177"/>
            </a:solidFill>
            <a:prstDash val="soli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04670" y="2062906"/>
            <a:ext cx="7198360" cy="829945"/>
          </a:xfrm>
          <a:prstGeom prst="rect">
            <a:avLst/>
          </a:prstGeom>
        </p:spPr>
        <p:txBody>
          <a:bodyPr wrap="square">
            <a:spAutoFit/>
          </a:bodyPr>
          <a:lstStyle/>
          <a:p>
            <a:pPr eaLnBrk="0" hangingPunct="0">
              <a:defRPr/>
            </a:pPr>
            <a:r>
              <a:rPr lang="en-US" altLang="zh-CN" sz="1600" dirty="0">
                <a:solidFill>
                  <a:schemeClr val="tx1">
                    <a:lumMod val="85000"/>
                    <a:lumOff val="15000"/>
                  </a:schemeClr>
                </a:solidFill>
                <a:latin typeface="Times New Roman" panose="02020603050405020304" pitchFamily="18" charset="0"/>
                <a:ea typeface="华文细黑" panose="02010600040101010101" pitchFamily="2" charset="-122"/>
                <a:cs typeface="Times New Roman" panose="02020603050405020304" pitchFamily="18" charset="0"/>
                <a:sym typeface="+mn-ea"/>
              </a:rPr>
              <a:t>the experience with the receptionist.</a:t>
            </a:r>
          </a:p>
          <a:p>
            <a:pPr eaLnBrk="0" hangingPunct="0">
              <a:defRPr/>
            </a:pPr>
            <a:r>
              <a:rPr lang="en-US" altLang="zh-CN" sz="1600" dirty="0">
                <a:solidFill>
                  <a:schemeClr val="tx1">
                    <a:lumMod val="85000"/>
                    <a:lumOff val="15000"/>
                  </a:schemeClr>
                </a:solidFill>
                <a:latin typeface="Times New Roman" panose="02020603050405020304" pitchFamily="18" charset="0"/>
                <a:ea typeface="华文细黑" panose="02010600040101010101" pitchFamily="2" charset="-122"/>
                <a:cs typeface="Times New Roman" panose="02020603050405020304" pitchFamily="18" charset="0"/>
                <a:sym typeface="+mn-ea"/>
              </a:rPr>
              <a:t>She was very enthusiastic before learning that the author was coming for an interview. After that, she maintained a silent hostility.</a:t>
            </a:r>
          </a:p>
        </p:txBody>
      </p:sp>
      <p:sp>
        <p:nvSpPr>
          <p:cNvPr id="21" name="矩形 20"/>
          <p:cNvSpPr/>
          <p:nvPr/>
        </p:nvSpPr>
        <p:spPr>
          <a:xfrm>
            <a:off x="1804670" y="3243506"/>
            <a:ext cx="7198360" cy="337185"/>
          </a:xfrm>
          <a:prstGeom prst="rect">
            <a:avLst/>
          </a:prstGeom>
        </p:spPr>
        <p:txBody>
          <a:bodyPr wrap="square">
            <a:spAutoFit/>
          </a:bodyPr>
          <a:lstStyle/>
          <a:p>
            <a:pPr eaLnBrk="0" hangingPunct="0">
              <a:defRPr/>
            </a:pPr>
            <a:r>
              <a:rPr lang="en-US" altLang="zh-CN" sz="1600" dirty="0">
                <a:solidFill>
                  <a:schemeClr val="tx1">
                    <a:lumMod val="85000"/>
                    <a:lumOff val="15000"/>
                  </a:schemeClr>
                </a:solidFill>
                <a:latin typeface="Times New Roman" panose="02020603050405020304" pitchFamily="18" charset="0"/>
                <a:ea typeface="华文细黑" panose="02010600040101010101" pitchFamily="2" charset="-122"/>
                <a:cs typeface="Times New Roman" panose="02020603050405020304" pitchFamily="18" charset="0"/>
                <a:sym typeface="+mn-ea"/>
              </a:rPr>
              <a:t>During the interview, he answered the thorough questions perfectly.</a:t>
            </a:r>
          </a:p>
        </p:txBody>
      </p:sp>
      <p:sp>
        <p:nvSpPr>
          <p:cNvPr id="23" name="矩形 22"/>
          <p:cNvSpPr/>
          <p:nvPr/>
        </p:nvSpPr>
        <p:spPr>
          <a:xfrm>
            <a:off x="1804670" y="4184283"/>
            <a:ext cx="7198360" cy="337185"/>
          </a:xfrm>
          <a:prstGeom prst="rect">
            <a:avLst/>
          </a:prstGeom>
        </p:spPr>
        <p:txBody>
          <a:bodyPr wrap="square">
            <a:spAutoFit/>
          </a:bodyPr>
          <a:lstStyle/>
          <a:p>
            <a:pPr eaLnBrk="0" hangingPunct="0">
              <a:defRPr/>
            </a:pPr>
            <a:r>
              <a:rPr lang="en-US" altLang="zh-CN" sz="1600" dirty="0">
                <a:solidFill>
                  <a:schemeClr val="tx1">
                    <a:lumMod val="85000"/>
                    <a:lumOff val="15000"/>
                  </a:schemeClr>
                </a:solidFill>
                <a:latin typeface="Times New Roman" panose="02020603050405020304" pitchFamily="18" charset="0"/>
                <a:ea typeface="华文细黑" panose="02010600040101010101" pitchFamily="2" charset="-122"/>
                <a:cs typeface="Times New Roman" panose="02020603050405020304" pitchFamily="18" charset="0"/>
                <a:sym typeface="+mn-ea"/>
              </a:rPr>
              <a:t>Mr. Symonds refused to offer a job because of his black skin.</a:t>
            </a:r>
          </a:p>
        </p:txBody>
      </p:sp>
      <p:sp>
        <p:nvSpPr>
          <p:cNvPr id="28" name="任意多边形: 形状 35"/>
          <p:cNvSpPr/>
          <p:nvPr/>
        </p:nvSpPr>
        <p:spPr>
          <a:xfrm>
            <a:off x="531813" y="400050"/>
            <a:ext cx="1052512" cy="300038"/>
          </a:xfrm>
          <a:custGeom>
            <a:avLst/>
            <a:gdLst>
              <a:gd name="connsiteX0" fmla="*/ 0 w 904875"/>
              <a:gd name="connsiteY0" fmla="*/ 0 h 300038"/>
              <a:gd name="connsiteX1" fmla="*/ 604837 w 904875"/>
              <a:gd name="connsiteY1" fmla="*/ 0 h 300038"/>
              <a:gd name="connsiteX2" fmla="*/ 904875 w 904875"/>
              <a:gd name="connsiteY2" fmla="*/ 300038 h 300038"/>
              <a:gd name="connsiteX3" fmla="*/ 4762 w 904875"/>
              <a:gd name="connsiteY3" fmla="*/ 300038 h 300038"/>
              <a:gd name="connsiteX4" fmla="*/ 0 w 904875"/>
              <a:gd name="connsiteY4" fmla="*/ 0 h 30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300038">
                <a:moveTo>
                  <a:pt x="0" y="0"/>
                </a:moveTo>
                <a:lnTo>
                  <a:pt x="604837" y="0"/>
                </a:lnTo>
                <a:lnTo>
                  <a:pt x="904875" y="300038"/>
                </a:lnTo>
                <a:lnTo>
                  <a:pt x="4762" y="300038"/>
                </a:lnTo>
                <a:cubicBezTo>
                  <a:pt x="3175" y="200025"/>
                  <a:pt x="1587" y="100013"/>
                  <a:pt x="0" y="0"/>
                </a:cubicBezTo>
                <a:close/>
              </a:path>
            </a:pathLst>
          </a:cu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1600" dirty="0"/>
              <a:t>Part II</a:t>
            </a:r>
            <a:endParaRPr lang="zh-CN" altLang="en-US" sz="1600" dirty="0"/>
          </a:p>
        </p:txBody>
      </p:sp>
      <p:grpSp>
        <p:nvGrpSpPr>
          <p:cNvPr id="31" name="组合 7"/>
          <p:cNvGrpSpPr/>
          <p:nvPr/>
        </p:nvGrpSpPr>
        <p:grpSpPr bwMode="auto">
          <a:xfrm rot="5400000">
            <a:off x="144993" y="368300"/>
            <a:ext cx="68263" cy="363538"/>
            <a:chOff x="959" y="1331"/>
            <a:chExt cx="108" cy="572"/>
          </a:xfrm>
          <a:solidFill>
            <a:srgbClr val="64A177"/>
          </a:solidFill>
        </p:grpSpPr>
        <p:cxnSp>
          <p:nvCxnSpPr>
            <p:cNvPr id="32" name="直接连接符 37"/>
            <p:cNvCxnSpPr/>
            <p:nvPr/>
          </p:nvCxnSpPr>
          <p:spPr>
            <a:xfrm>
              <a:off x="1012" y="1363"/>
              <a:ext cx="0" cy="540"/>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34" name="椭圆 38"/>
            <p:cNvSpPr/>
            <p:nvPr/>
          </p:nvSpPr>
          <p:spPr>
            <a:xfrm>
              <a:off x="959" y="1331"/>
              <a:ext cx="108" cy="107"/>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35" name="文本框 19"/>
          <p:cNvSpPr txBox="1">
            <a:spLocks noChangeArrowheads="1"/>
          </p:cNvSpPr>
          <p:nvPr/>
        </p:nvSpPr>
        <p:spPr bwMode="auto">
          <a:xfrm>
            <a:off x="1575818" y="349250"/>
            <a:ext cx="2664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华文细黑" panose="02010600040101010101" pitchFamily="2" charset="-122"/>
                <a:ea typeface="华文细黑" panose="02010600040101010101" pitchFamily="2" charset="-122"/>
              </a:defRPr>
            </a:lvl1pPr>
            <a:lvl2pPr marL="742950" indent="-285750" eaLnBrk="0" hangingPunct="0">
              <a:defRPr sz="1300">
                <a:solidFill>
                  <a:schemeClr val="tx1"/>
                </a:solidFill>
                <a:latin typeface="华文细黑" panose="02010600040101010101" pitchFamily="2" charset="-122"/>
                <a:ea typeface="华文细黑" panose="02010600040101010101" pitchFamily="2" charset="-122"/>
              </a:defRPr>
            </a:lvl2pPr>
            <a:lvl3pPr marL="1143000" indent="-228600" eaLnBrk="0" hangingPunct="0">
              <a:defRPr sz="1300">
                <a:solidFill>
                  <a:schemeClr val="tx1"/>
                </a:solidFill>
                <a:latin typeface="华文细黑" panose="02010600040101010101" pitchFamily="2" charset="-122"/>
                <a:ea typeface="华文细黑" panose="02010600040101010101" pitchFamily="2" charset="-122"/>
              </a:defRPr>
            </a:lvl3pPr>
            <a:lvl4pPr marL="1600200" indent="-228600" eaLnBrk="0" hangingPunct="0">
              <a:defRPr sz="1300">
                <a:solidFill>
                  <a:schemeClr val="tx1"/>
                </a:solidFill>
                <a:latin typeface="华文细黑" panose="02010600040101010101" pitchFamily="2" charset="-122"/>
                <a:ea typeface="华文细黑" panose="02010600040101010101" pitchFamily="2" charset="-122"/>
              </a:defRPr>
            </a:lvl4pPr>
            <a:lvl5pPr marL="2057400" indent="-228600" eaLnBrk="0" hangingPunct="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a:r>
              <a:rPr lang="en-US" altLang="zh-CN" sz="2000" dirty="0">
                <a:solidFill>
                  <a:srgbClr val="64A177"/>
                </a:solidFill>
                <a:sym typeface="+mn-ea"/>
              </a:rPr>
              <a:t>Text Organization</a:t>
            </a:r>
            <a:endParaRPr lang="en-US" altLang="zh-CN" sz="2000" dirty="0">
              <a:solidFill>
                <a:srgbClr val="64A177"/>
              </a:solidFill>
            </a:endParaRPr>
          </a:p>
        </p:txBody>
      </p:sp>
      <p:grpSp>
        <p:nvGrpSpPr>
          <p:cNvPr id="41" name="组合 33"/>
          <p:cNvGrpSpPr/>
          <p:nvPr/>
        </p:nvGrpSpPr>
        <p:grpSpPr>
          <a:xfrm>
            <a:off x="4277626" y="515938"/>
            <a:ext cx="6747659" cy="68263"/>
            <a:chOff x="3461553" y="517741"/>
            <a:chExt cx="6747659" cy="68263"/>
          </a:xfrm>
          <a:solidFill>
            <a:srgbClr val="64A177"/>
          </a:solidFill>
        </p:grpSpPr>
        <p:cxnSp>
          <p:nvCxnSpPr>
            <p:cNvPr id="42" name="直接连接符 34"/>
            <p:cNvCxnSpPr/>
            <p:nvPr/>
          </p:nvCxnSpPr>
          <p:spPr>
            <a:xfrm flipV="1">
              <a:off x="3495533" y="551874"/>
              <a:ext cx="6713679" cy="1"/>
            </a:xfrm>
            <a:prstGeom prst="line">
              <a:avLst/>
            </a:prstGeom>
            <a:grpFill/>
            <a:ln>
              <a:solidFill>
                <a:srgbClr val="64A177"/>
              </a:solidFill>
            </a:ln>
          </p:spPr>
          <p:style>
            <a:lnRef idx="1">
              <a:schemeClr val="accent1"/>
            </a:lnRef>
            <a:fillRef idx="0">
              <a:schemeClr val="accent1"/>
            </a:fillRef>
            <a:effectRef idx="0">
              <a:schemeClr val="accent1"/>
            </a:effectRef>
            <a:fontRef idx="minor">
              <a:schemeClr val="tx1"/>
            </a:fontRef>
          </p:style>
        </p:cxnSp>
        <p:sp>
          <p:nvSpPr>
            <p:cNvPr id="43" name="椭圆 35"/>
            <p:cNvSpPr/>
            <p:nvPr/>
          </p:nvSpPr>
          <p:spPr bwMode="auto">
            <a:xfrm rot="16200000">
              <a:off x="3461401" y="517893"/>
              <a:ext cx="68263" cy="67960"/>
            </a:xfrm>
            <a:prstGeom prst="ellipse">
              <a:avLst/>
            </a:prstGeom>
            <a:grpFill/>
            <a:ln>
              <a:solidFill>
                <a:srgbClr val="64A1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noProof="1"/>
            </a:p>
          </p:txBody>
        </p:sp>
      </p:grpSp>
      <p:sp>
        <p:nvSpPr>
          <p:cNvPr id="44" name="矩形 43"/>
          <p:cNvSpPr/>
          <p:nvPr/>
        </p:nvSpPr>
        <p:spPr>
          <a:xfrm>
            <a:off x="531812" y="852240"/>
            <a:ext cx="242887" cy="338554"/>
          </a:xfrm>
          <a:prstGeom prst="rect">
            <a:avLst/>
          </a:prstGeom>
          <a:solidFill>
            <a:srgbClr val="64A1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fontAlgn="auto">
              <a:spcBef>
                <a:spcPts val="0"/>
              </a:spcBef>
              <a:spcAft>
                <a:spcPts val="0"/>
              </a:spcAft>
              <a:defRPr/>
            </a:pPr>
            <a:r>
              <a:rPr lang="en-US" altLang="zh-CN" sz="1350" dirty="0">
                <a:solidFill>
                  <a:schemeClr val="bg1"/>
                </a:solidFill>
              </a:rPr>
              <a:t>2</a:t>
            </a:r>
            <a:endParaRPr lang="zh-CN" altLang="en-US" sz="1350" dirty="0">
              <a:solidFill>
                <a:schemeClr val="bg1"/>
              </a:solidFill>
            </a:endParaRPr>
          </a:p>
        </p:txBody>
      </p:sp>
      <p:sp>
        <p:nvSpPr>
          <p:cNvPr id="45" name="文本框 12"/>
          <p:cNvSpPr txBox="1">
            <a:spLocks noChangeArrowheads="1"/>
          </p:cNvSpPr>
          <p:nvPr/>
        </p:nvSpPr>
        <p:spPr bwMode="auto">
          <a:xfrm>
            <a:off x="880217" y="852239"/>
            <a:ext cx="5214196" cy="338554"/>
          </a:xfrm>
          <a:prstGeom prst="rect">
            <a:avLst/>
          </a:prstGeom>
          <a:noFill/>
          <a:ln>
            <a:noFill/>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0" hangingPunct="0">
              <a:defRPr/>
            </a:pPr>
            <a:r>
              <a:rPr lang="en-US" altLang="zh-CN" sz="1600" dirty="0">
                <a:sym typeface="+mn-ea"/>
              </a:rPr>
              <a:t>The interview</a:t>
            </a:r>
          </a:p>
        </p:txBody>
      </p:sp>
      <p:pic>
        <p:nvPicPr>
          <p:cNvPr id="2" name="图片 1"/>
          <p:cNvPicPr>
            <a:picLocks noChangeAspect="1"/>
          </p:cNvPicPr>
          <p:nvPr/>
        </p:nvPicPr>
        <p:blipFill>
          <a:blip r:embed="rId4"/>
          <a:stretch>
            <a:fillRect/>
          </a:stretch>
        </p:blipFill>
        <p:spPr>
          <a:xfrm>
            <a:off x="6336665" y="1190625"/>
            <a:ext cx="655320" cy="731520"/>
          </a:xfrm>
          <a:prstGeom prst="rect">
            <a:avLst/>
          </a:prstGeom>
        </p:spPr>
      </p:pic>
      <p:pic>
        <p:nvPicPr>
          <p:cNvPr id="3" name="图片 2"/>
          <p:cNvPicPr>
            <a:picLocks noChangeAspect="1"/>
          </p:cNvPicPr>
          <p:nvPr/>
        </p:nvPicPr>
        <p:blipFill>
          <a:blip r:embed="rId5"/>
          <a:stretch>
            <a:fillRect/>
          </a:stretch>
        </p:blipFill>
        <p:spPr>
          <a:xfrm>
            <a:off x="8200390" y="2175510"/>
            <a:ext cx="670560" cy="792480"/>
          </a:xfrm>
          <a:prstGeom prst="rect">
            <a:avLst/>
          </a:prstGeom>
        </p:spPr>
      </p:pic>
      <p:pic>
        <p:nvPicPr>
          <p:cNvPr id="4" name="图片 3"/>
          <p:cNvPicPr>
            <a:picLocks noChangeAspect="1"/>
          </p:cNvPicPr>
          <p:nvPr/>
        </p:nvPicPr>
        <p:blipFill>
          <a:blip r:embed="rId6"/>
          <a:stretch>
            <a:fillRect/>
          </a:stretch>
        </p:blipFill>
        <p:spPr>
          <a:xfrm>
            <a:off x="7491730" y="3048000"/>
            <a:ext cx="708660" cy="731520"/>
          </a:xfrm>
          <a:prstGeom prst="rect">
            <a:avLst/>
          </a:prstGeom>
        </p:spPr>
      </p:pic>
      <p:pic>
        <p:nvPicPr>
          <p:cNvPr id="6" name="图片 5"/>
          <p:cNvPicPr>
            <a:picLocks noChangeAspect="1"/>
          </p:cNvPicPr>
          <p:nvPr/>
        </p:nvPicPr>
        <p:blipFill>
          <a:blip r:embed="rId7"/>
          <a:stretch>
            <a:fillRect/>
          </a:stretch>
        </p:blipFill>
        <p:spPr>
          <a:xfrm>
            <a:off x="7112000" y="3934460"/>
            <a:ext cx="777240" cy="84582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2" presetClass="entr" presetSubtype="1" decel="100000" fill="hold" grpId="0" nodeType="after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bldLvl="0" animBg="1"/>
      <p:bldP spid="29" grpId="0" bldLvl="0" animBg="1"/>
      <p:bldP spid="30" grpId="0" bldLvl="0" animBg="1"/>
      <p:bldP spid="33" grpId="0" bldLvl="0" animBg="1"/>
      <p:bldP spid="20" grpId="0"/>
      <p:bldP spid="21" grpId="0"/>
      <p:bldP spid="23" grpId="0"/>
      <p:bldP spid="44" grpId="0" animBg="1"/>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ags/tag10.xml><?xml version="1.0" encoding="utf-8"?>
<p:tagLst xmlns:a="http://schemas.openxmlformats.org/drawingml/2006/main" xmlns:r="http://schemas.openxmlformats.org/officeDocument/2006/relationships" xmlns:p="http://schemas.openxmlformats.org/presentationml/2006/main">
  <p:tag name="TIMING" val="|1.6"/>
</p:tagLst>
</file>

<file path=ppt/tags/tag11.xml><?xml version="1.0" encoding="utf-8"?>
<p:tagLst xmlns:a="http://schemas.openxmlformats.org/drawingml/2006/main" xmlns:r="http://schemas.openxmlformats.org/officeDocument/2006/relationships" xmlns:p="http://schemas.openxmlformats.org/presentationml/2006/main">
  <p:tag name="TIMING" val="|1.6"/>
</p:tagLst>
</file>

<file path=ppt/tags/tag12.xml><?xml version="1.0" encoding="utf-8"?>
<p:tagLst xmlns:a="http://schemas.openxmlformats.org/drawingml/2006/main" xmlns:r="http://schemas.openxmlformats.org/officeDocument/2006/relationships" xmlns:p="http://schemas.openxmlformats.org/presentationml/2006/main">
  <p:tag name="TIMING" val="|1.6"/>
</p:tagLst>
</file>

<file path=ppt/tags/tag13.xml><?xml version="1.0" encoding="utf-8"?>
<p:tagLst xmlns:a="http://schemas.openxmlformats.org/drawingml/2006/main" xmlns:r="http://schemas.openxmlformats.org/officeDocument/2006/relationships" xmlns:p="http://schemas.openxmlformats.org/presentationml/2006/main">
  <p:tag name="TIMING" val="|1.6"/>
</p:tagLst>
</file>

<file path=ppt/tags/tag14.xml><?xml version="1.0" encoding="utf-8"?>
<p:tagLst xmlns:a="http://schemas.openxmlformats.org/drawingml/2006/main" xmlns:r="http://schemas.openxmlformats.org/officeDocument/2006/relationships" xmlns:p="http://schemas.openxmlformats.org/presentationml/2006/main">
  <p:tag name="TIMING" val="|1.6"/>
</p:tagLst>
</file>

<file path=ppt/tags/tag15.xml><?xml version="1.0" encoding="utf-8"?>
<p:tagLst xmlns:a="http://schemas.openxmlformats.org/drawingml/2006/main" xmlns:r="http://schemas.openxmlformats.org/officeDocument/2006/relationships" xmlns:p="http://schemas.openxmlformats.org/presentationml/2006/main">
  <p:tag name="TIMING" val="|1.6"/>
</p:tagLst>
</file>

<file path=ppt/tags/tag16.xml><?xml version="1.0" encoding="utf-8"?>
<p:tagLst xmlns:a="http://schemas.openxmlformats.org/drawingml/2006/main" xmlns:r="http://schemas.openxmlformats.org/officeDocument/2006/relationships" xmlns:p="http://schemas.openxmlformats.org/presentationml/2006/main">
  <p:tag name="TIMING" val="|1.6"/>
</p:tagLst>
</file>

<file path=ppt/tags/tag17.xml><?xml version="1.0" encoding="utf-8"?>
<p:tagLst xmlns:a="http://schemas.openxmlformats.org/drawingml/2006/main" xmlns:r="http://schemas.openxmlformats.org/officeDocument/2006/relationships" xmlns:p="http://schemas.openxmlformats.org/presentationml/2006/main">
  <p:tag name="TIMING" val="|1.6"/>
</p:tagLst>
</file>

<file path=ppt/tags/tag18.xml><?xml version="1.0" encoding="utf-8"?>
<p:tagLst xmlns:a="http://schemas.openxmlformats.org/drawingml/2006/main" xmlns:r="http://schemas.openxmlformats.org/officeDocument/2006/relationships" xmlns:p="http://schemas.openxmlformats.org/presentationml/2006/main">
  <p:tag name="TIMING" val="|1.6"/>
</p:tagLst>
</file>

<file path=ppt/tags/tag19.xml><?xml version="1.0" encoding="utf-8"?>
<p:tagLst xmlns:a="http://schemas.openxmlformats.org/drawingml/2006/main" xmlns:r="http://schemas.openxmlformats.org/officeDocument/2006/relationships" xmlns:p="http://schemas.openxmlformats.org/presentationml/2006/main">
  <p:tag name="TIMING" val="|1.6"/>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ags/tag20.xml><?xml version="1.0" encoding="utf-8"?>
<p:tagLst xmlns:a="http://schemas.openxmlformats.org/drawingml/2006/main" xmlns:r="http://schemas.openxmlformats.org/officeDocument/2006/relationships" xmlns:p="http://schemas.openxmlformats.org/presentationml/2006/main">
  <p:tag name="TIMING" val="|1.6"/>
</p:tagLst>
</file>

<file path=ppt/tags/tag21.xml><?xml version="1.0" encoding="utf-8"?>
<p:tagLst xmlns:a="http://schemas.openxmlformats.org/drawingml/2006/main" xmlns:r="http://schemas.openxmlformats.org/officeDocument/2006/relationships" xmlns:p="http://schemas.openxmlformats.org/presentationml/2006/main">
  <p:tag name="TIMING" val="|1.6"/>
</p:tagLst>
</file>

<file path=ppt/tags/tag22.xml><?xml version="1.0" encoding="utf-8"?>
<p:tagLst xmlns:a="http://schemas.openxmlformats.org/drawingml/2006/main" xmlns:r="http://schemas.openxmlformats.org/officeDocument/2006/relationships" xmlns:p="http://schemas.openxmlformats.org/presentationml/2006/main">
  <p:tag name="TIMING" val="|1.6"/>
</p:tagLst>
</file>

<file path=ppt/tags/tag23.xml><?xml version="1.0" encoding="utf-8"?>
<p:tagLst xmlns:a="http://schemas.openxmlformats.org/drawingml/2006/main" xmlns:r="http://schemas.openxmlformats.org/officeDocument/2006/relationships" xmlns:p="http://schemas.openxmlformats.org/presentationml/2006/main">
  <p:tag name="TIMING" val="|1.6"/>
</p:tagLst>
</file>

<file path=ppt/tags/tag24.xml><?xml version="1.0" encoding="utf-8"?>
<p:tagLst xmlns:a="http://schemas.openxmlformats.org/drawingml/2006/main" xmlns:r="http://schemas.openxmlformats.org/officeDocument/2006/relationships" xmlns:p="http://schemas.openxmlformats.org/presentationml/2006/main">
  <p:tag name="TIMING" val="|1.6"/>
</p:tagLst>
</file>

<file path=ppt/tags/tag25.xml><?xml version="1.0" encoding="utf-8"?>
<p:tagLst xmlns:a="http://schemas.openxmlformats.org/drawingml/2006/main" xmlns:r="http://schemas.openxmlformats.org/officeDocument/2006/relationships" xmlns:p="http://schemas.openxmlformats.org/presentationml/2006/main">
  <p:tag name="TIMING" val="|1.6"/>
</p:tagLst>
</file>

<file path=ppt/tags/tag3.xml><?xml version="1.0" encoding="utf-8"?>
<p:tagLst xmlns:a="http://schemas.openxmlformats.org/drawingml/2006/main" xmlns:r="http://schemas.openxmlformats.org/officeDocument/2006/relationships" xmlns:p="http://schemas.openxmlformats.org/presentationml/2006/main">
  <p:tag name="TIMING" val="|1.6"/>
</p:tagLst>
</file>

<file path=ppt/tags/tag4.xml><?xml version="1.0" encoding="utf-8"?>
<p:tagLst xmlns:a="http://schemas.openxmlformats.org/drawingml/2006/main" xmlns:r="http://schemas.openxmlformats.org/officeDocument/2006/relationships" xmlns:p="http://schemas.openxmlformats.org/presentationml/2006/main">
  <p:tag name="TIMING" val="|1.6"/>
</p:tagLst>
</file>

<file path=ppt/tags/tag5.xml><?xml version="1.0" encoding="utf-8"?>
<p:tagLst xmlns:a="http://schemas.openxmlformats.org/drawingml/2006/main" xmlns:r="http://schemas.openxmlformats.org/officeDocument/2006/relationships" xmlns:p="http://schemas.openxmlformats.org/presentationml/2006/main">
  <p:tag name="TIMING" val="|0.3"/>
</p:tagLst>
</file>

<file path=ppt/tags/tag6.xml><?xml version="1.0" encoding="utf-8"?>
<p:tagLst xmlns:a="http://schemas.openxmlformats.org/drawingml/2006/main" xmlns:r="http://schemas.openxmlformats.org/officeDocument/2006/relationships" xmlns:p="http://schemas.openxmlformats.org/presentationml/2006/main">
  <p:tag name="TIMING" val="|0.4"/>
</p:tagLst>
</file>

<file path=ppt/tags/tag7.xml><?xml version="1.0" encoding="utf-8"?>
<p:tagLst xmlns:a="http://schemas.openxmlformats.org/drawingml/2006/main" xmlns:r="http://schemas.openxmlformats.org/officeDocument/2006/relationships" xmlns:p="http://schemas.openxmlformats.org/presentationml/2006/main">
  <p:tag name="TIMING" val="|0.4"/>
</p:tagLst>
</file>

<file path=ppt/tags/tag8.xml><?xml version="1.0" encoding="utf-8"?>
<p:tagLst xmlns:a="http://schemas.openxmlformats.org/drawingml/2006/main" xmlns:r="http://schemas.openxmlformats.org/officeDocument/2006/relationships" xmlns:p="http://schemas.openxmlformats.org/presentationml/2006/main">
  <p:tag name="TIMING" val="|0.3"/>
</p:tagLst>
</file>

<file path=ppt/tags/tag9.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Office 主题">
  <a:themeElements>
    <a:clrScheme name="自定义 5">
      <a:dk1>
        <a:sysClr val="windowText" lastClr="000000"/>
      </a:dk1>
      <a:lt1>
        <a:sysClr val="window" lastClr="FFFFFF"/>
      </a:lt1>
      <a:dk2>
        <a:srgbClr val="17406D"/>
      </a:dk2>
      <a:lt2>
        <a:srgbClr val="DBEFF9"/>
      </a:lt2>
      <a:accent1>
        <a:srgbClr val="FFFFFF"/>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76200">
          <a:solidFill>
            <a:srgbClr val="54B902"/>
          </a:solidFill>
        </a:ln>
      </a:spPr>
      <a:bodyPr anchor="ctr"/>
      <a:lstStyle>
        <a:defPPr algn="ctr" defTabSz="685165" eaLnBrk="1" fontAlgn="auto" hangingPunct="1">
          <a:spcBef>
            <a:spcPts val="0"/>
          </a:spcBef>
          <a:spcAft>
            <a:spcPts val="0"/>
          </a:spcAft>
          <a:defRPr sz="1015"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2073</Words>
  <Application>Microsoft Macintosh PowerPoint</Application>
  <PresentationFormat>如螢幕大小 (16:9)</PresentationFormat>
  <Paragraphs>274</Paragraphs>
  <Slides>29</Slides>
  <Notes>29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29</vt:i4>
      </vt:variant>
    </vt:vector>
  </HeadingPairs>
  <TitlesOfParts>
    <vt:vector size="38" baseType="lpstr">
      <vt:lpstr>微软雅黑</vt:lpstr>
      <vt:lpstr>宋体</vt:lpstr>
      <vt:lpstr>华文细黑</vt:lpstr>
      <vt:lpstr>幼圆</vt:lpstr>
      <vt:lpstr>Arial</vt:lpstr>
      <vt:lpstr>Calibri</vt:lpstr>
      <vt:lpstr>Segoe UI Symbol</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张晨阳</dc:creator>
  <cp:lastModifiedBy>Boxworld Iong</cp:lastModifiedBy>
  <cp:revision>113</cp:revision>
  <dcterms:created xsi:type="dcterms:W3CDTF">2018-05-14T08:12:00Z</dcterms:created>
  <dcterms:modified xsi:type="dcterms:W3CDTF">2021-06-08T03:18:27Z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7FA4F4D80E7E4B459A16F62BC1F66031</vt:lpwstr>
  </property>
</Properties>
</file>